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8"/>
  </p:notesMasterIdLst>
  <p:handoutMasterIdLst>
    <p:handoutMasterId r:id="rId19"/>
  </p:handoutMasterIdLst>
  <p:sldIdLst>
    <p:sldId id="257" r:id="rId2"/>
    <p:sldId id="285" r:id="rId3"/>
    <p:sldId id="281" r:id="rId4"/>
    <p:sldId id="282" r:id="rId5"/>
    <p:sldId id="284" r:id="rId6"/>
    <p:sldId id="286" r:id="rId7"/>
    <p:sldId id="287" r:id="rId8"/>
    <p:sldId id="288" r:id="rId9"/>
    <p:sldId id="289" r:id="rId10"/>
    <p:sldId id="292" r:id="rId11"/>
    <p:sldId id="290" r:id="rId12"/>
    <p:sldId id="293" r:id="rId13"/>
    <p:sldId id="294" r:id="rId14"/>
    <p:sldId id="295" r:id="rId15"/>
    <p:sldId id="275" r:id="rId16"/>
    <p:sldId id="29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D2A7C"/>
    <a:srgbClr val="F58A26"/>
    <a:srgbClr val="66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110"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1AF321C6-9DC6-498C-A611-30F83521E979}" type="datetime1">
              <a:rPr lang="en-US" altLang="en-US"/>
              <a:pPr>
                <a:defRPr/>
              </a:pPr>
              <a:t>3/5/2022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110"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4F0FAD38-0084-4B22-A210-D21DD737B812}" type="slidenum">
              <a:rPr lang="en-US" altLang="en-US"/>
              <a:pPr>
                <a:defRPr/>
              </a:pPr>
              <a:t>‹#›</a:t>
            </a:fld>
            <a:endParaRPr lang="en-US" altLang="en-US"/>
          </a:p>
        </p:txBody>
      </p:sp>
    </p:spTree>
    <p:extLst>
      <p:ext uri="{BB962C8B-B14F-4D97-AF65-F5344CB8AC3E}">
        <p14:creationId xmlns:p14="http://schemas.microsoft.com/office/powerpoint/2010/main" val="34006926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110"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144FB537-92BA-4510-AFC9-44BBDA900278}" type="datetime1">
              <a:rPr lang="en-US" altLang="en-US"/>
              <a:pPr>
                <a:defRPr/>
              </a:pPr>
              <a:t>3/5/2022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110"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66D8886F-3FA4-423F-8356-235ED18AFEC5}" type="slidenum">
              <a:rPr lang="en-US" altLang="en-US"/>
              <a:pPr>
                <a:defRPr/>
              </a:pPr>
              <a:t>‹#›</a:t>
            </a:fld>
            <a:endParaRPr lang="en-US" altLang="en-US"/>
          </a:p>
        </p:txBody>
      </p:sp>
    </p:spTree>
    <p:extLst>
      <p:ext uri="{BB962C8B-B14F-4D97-AF65-F5344CB8AC3E}">
        <p14:creationId xmlns:p14="http://schemas.microsoft.com/office/powerpoint/2010/main" val="186210064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7FBEC60-FA7E-4EB6-870D-82FE31A5908B}" type="slidenum">
              <a:rPr lang="en-US" altLang="en-US" smtClean="0">
                <a:latin typeface="Arial" panose="020B0604020202020204" pitchFamily="34" charset="0"/>
              </a:rPr>
              <a:pPr>
                <a:spcBef>
                  <a:spcPct val="0"/>
                </a:spcBef>
              </a:pPr>
              <a:t>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79838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ECC830-3124-4846-AC6E-C76D941E18DE}" type="slidenum">
              <a:rPr lang="en-US" altLang="en-US"/>
              <a:pPr>
                <a:defRPr/>
              </a:pPr>
              <a:t>‹#›</a:t>
            </a:fld>
            <a:endParaRPr lang="en-US" altLang="en-US"/>
          </a:p>
        </p:txBody>
      </p:sp>
    </p:spTree>
    <p:extLst>
      <p:ext uri="{BB962C8B-B14F-4D97-AF65-F5344CB8AC3E}">
        <p14:creationId xmlns:p14="http://schemas.microsoft.com/office/powerpoint/2010/main" val="295554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C4A4A1-204B-41B6-A55B-78146E9FBA34}" type="slidenum">
              <a:rPr lang="en-US" altLang="en-US"/>
              <a:pPr>
                <a:defRPr/>
              </a:pPr>
              <a:t>‹#›</a:t>
            </a:fld>
            <a:endParaRPr lang="en-US" altLang="en-US"/>
          </a:p>
        </p:txBody>
      </p:sp>
    </p:spTree>
    <p:extLst>
      <p:ext uri="{BB962C8B-B14F-4D97-AF65-F5344CB8AC3E}">
        <p14:creationId xmlns:p14="http://schemas.microsoft.com/office/powerpoint/2010/main" val="204553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CC4D2D-7A02-4DC5-8DF4-A9CE02B569FD}" type="slidenum">
              <a:rPr lang="en-US" altLang="en-US"/>
              <a:pPr>
                <a:defRPr/>
              </a:pPr>
              <a:t>‹#›</a:t>
            </a:fld>
            <a:endParaRPr lang="en-US" altLang="en-US"/>
          </a:p>
        </p:txBody>
      </p:sp>
    </p:spTree>
    <p:extLst>
      <p:ext uri="{BB962C8B-B14F-4D97-AF65-F5344CB8AC3E}">
        <p14:creationId xmlns:p14="http://schemas.microsoft.com/office/powerpoint/2010/main" val="89784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71E195-6B82-4C77-80F3-D0124B1B905A}" type="slidenum">
              <a:rPr lang="en-US" altLang="en-US"/>
              <a:pPr>
                <a:defRPr/>
              </a:pPr>
              <a:t>‹#›</a:t>
            </a:fld>
            <a:endParaRPr lang="en-US" altLang="en-US"/>
          </a:p>
        </p:txBody>
      </p:sp>
    </p:spTree>
    <p:extLst>
      <p:ext uri="{BB962C8B-B14F-4D97-AF65-F5344CB8AC3E}">
        <p14:creationId xmlns:p14="http://schemas.microsoft.com/office/powerpoint/2010/main" val="355415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3F9489-6EBF-46A4-984F-F41B48DAB059}" type="slidenum">
              <a:rPr lang="en-US" altLang="en-US"/>
              <a:pPr>
                <a:defRPr/>
              </a:pPr>
              <a:t>‹#›</a:t>
            </a:fld>
            <a:endParaRPr lang="en-US" altLang="en-US"/>
          </a:p>
        </p:txBody>
      </p:sp>
    </p:spTree>
    <p:extLst>
      <p:ext uri="{BB962C8B-B14F-4D97-AF65-F5344CB8AC3E}">
        <p14:creationId xmlns:p14="http://schemas.microsoft.com/office/powerpoint/2010/main" val="29925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45036DE-26BA-4756-AC20-F72C64400C3A}" type="slidenum">
              <a:rPr lang="en-US" altLang="en-US"/>
              <a:pPr>
                <a:defRPr/>
              </a:pPr>
              <a:t>‹#›</a:t>
            </a:fld>
            <a:endParaRPr lang="en-US" altLang="en-US"/>
          </a:p>
        </p:txBody>
      </p:sp>
    </p:spTree>
    <p:extLst>
      <p:ext uri="{BB962C8B-B14F-4D97-AF65-F5344CB8AC3E}">
        <p14:creationId xmlns:p14="http://schemas.microsoft.com/office/powerpoint/2010/main" val="379627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2A133127-BFF5-49BB-BFCA-52270A121F8A}" type="slidenum">
              <a:rPr lang="en-US" altLang="en-US"/>
              <a:pPr>
                <a:defRPr/>
              </a:pPr>
              <a:t>‹#›</a:t>
            </a:fld>
            <a:endParaRPr lang="en-US" altLang="en-US"/>
          </a:p>
        </p:txBody>
      </p:sp>
    </p:spTree>
    <p:extLst>
      <p:ext uri="{BB962C8B-B14F-4D97-AF65-F5344CB8AC3E}">
        <p14:creationId xmlns:p14="http://schemas.microsoft.com/office/powerpoint/2010/main" val="366852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5E57805-EB92-44E6-9C9D-2E94D46BA6CC}" type="slidenum">
              <a:rPr lang="en-US" altLang="en-US"/>
              <a:pPr>
                <a:defRPr/>
              </a:pPr>
              <a:t>‹#›</a:t>
            </a:fld>
            <a:endParaRPr lang="en-US" altLang="en-US"/>
          </a:p>
        </p:txBody>
      </p:sp>
    </p:spTree>
    <p:extLst>
      <p:ext uri="{BB962C8B-B14F-4D97-AF65-F5344CB8AC3E}">
        <p14:creationId xmlns:p14="http://schemas.microsoft.com/office/powerpoint/2010/main" val="310865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EBEE7E0-BE0A-4CFF-9228-40A877EC2635}" type="slidenum">
              <a:rPr lang="en-US" altLang="en-US"/>
              <a:pPr>
                <a:defRPr/>
              </a:pPr>
              <a:t>‹#›</a:t>
            </a:fld>
            <a:endParaRPr lang="en-US" altLang="en-US"/>
          </a:p>
        </p:txBody>
      </p:sp>
    </p:spTree>
    <p:extLst>
      <p:ext uri="{BB962C8B-B14F-4D97-AF65-F5344CB8AC3E}">
        <p14:creationId xmlns:p14="http://schemas.microsoft.com/office/powerpoint/2010/main" val="197122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5727760-D696-45D8-ABB4-E63C91B30021}" type="slidenum">
              <a:rPr lang="en-US" altLang="en-US"/>
              <a:pPr>
                <a:defRPr/>
              </a:pPr>
              <a:t>‹#›</a:t>
            </a:fld>
            <a:endParaRPr lang="en-US" altLang="en-US"/>
          </a:p>
        </p:txBody>
      </p:sp>
    </p:spTree>
    <p:extLst>
      <p:ext uri="{BB962C8B-B14F-4D97-AF65-F5344CB8AC3E}">
        <p14:creationId xmlns:p14="http://schemas.microsoft.com/office/powerpoint/2010/main" val="395559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0345B6D-DFB5-4ABC-8EB8-0D9974B06608}" type="slidenum">
              <a:rPr lang="en-US" altLang="en-US"/>
              <a:pPr>
                <a:defRPr/>
              </a:pPr>
              <a:t>‹#›</a:t>
            </a:fld>
            <a:endParaRPr lang="en-US" altLang="en-US"/>
          </a:p>
        </p:txBody>
      </p:sp>
    </p:spTree>
    <p:extLst>
      <p:ext uri="{BB962C8B-B14F-4D97-AF65-F5344CB8AC3E}">
        <p14:creationId xmlns:p14="http://schemas.microsoft.com/office/powerpoint/2010/main" val="274320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charset="0"/>
                <a:ea typeface="ＭＳ Ｐゴシック" charset="-128"/>
              </a:defRPr>
            </a:lvl1pPr>
          </a:lstStyle>
          <a:p>
            <a:pPr>
              <a:defRPr/>
            </a:pPr>
            <a:fld id="{7DD5495A-63CB-4B47-9AA6-1933708704C4}" type="datetimeFigureOut">
              <a:rPr lang="en-US"/>
              <a:pPr>
                <a:defRPr/>
              </a:pPr>
              <a:t>3/5/2022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latin typeface="Arial" charset="0"/>
                <a:ea typeface="ＭＳ Ｐゴシック" charset="-128"/>
              </a:defRPr>
            </a:lvl1pPr>
          </a:lstStyle>
          <a:p>
            <a:pPr>
              <a:defRPr/>
            </a:pPr>
            <a:fld id="{979AF8A7-D6A4-47FF-AAF6-9AD4B47E3FCB}" type="slidenum">
              <a:rPr lang="en-US"/>
              <a:pPr>
                <a:defRPr/>
              </a:pPr>
              <a:t>‹#›</a:t>
            </a:fld>
            <a:endParaRPr lang="en-US"/>
          </a:p>
        </p:txBody>
      </p:sp>
      <p:sp>
        <p:nvSpPr>
          <p:cNvPr id="7" name="TextBox 5"/>
          <p:cNvSpPr txBox="1">
            <a:spLocks noChangeArrowheads="1"/>
          </p:cNvSpPr>
          <p:nvPr userDrawn="1"/>
        </p:nvSpPr>
        <p:spPr bwMode="auto">
          <a:xfrm>
            <a:off x="6789738" y="6457950"/>
            <a:ext cx="2208212" cy="277813"/>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1200" smtClean="0">
                <a:solidFill>
                  <a:srgbClr val="0C2255"/>
                </a:solidFill>
                <a:cs typeface="Arial" charset="0"/>
              </a:rPr>
              <a:t>www.cuny.edu/undergraduate</a:t>
            </a:r>
          </a:p>
        </p:txBody>
      </p:sp>
      <p:pic>
        <p:nvPicPr>
          <p:cNvPr id="1032" name="Picture 7" descr="cuny-cube-text-white.pn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0538" y="209550"/>
            <a:ext cx="10128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0" y="-14288"/>
            <a:ext cx="9220200" cy="904876"/>
          </a:xfrm>
          <a:prstGeom prst="rect">
            <a:avLst/>
          </a:prstGeom>
          <a:solidFill>
            <a:srgbClr val="0C225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1034" name="Picture 10" descr="cuny-cube-text-white.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0538" y="193675"/>
            <a:ext cx="10128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charset="0"/>
        </a:defRPr>
      </a:lvl2pPr>
      <a:lvl3pPr algn="l" defTabSz="685800" rtl="0" eaLnBrk="0" fontAlgn="base" hangingPunct="0">
        <a:lnSpc>
          <a:spcPct val="90000"/>
        </a:lnSpc>
        <a:spcBef>
          <a:spcPct val="0"/>
        </a:spcBef>
        <a:spcAft>
          <a:spcPct val="0"/>
        </a:spcAft>
        <a:defRPr sz="3300">
          <a:solidFill>
            <a:schemeClr val="tx1"/>
          </a:solidFill>
          <a:latin typeface="Calibri Light" charset="0"/>
        </a:defRPr>
      </a:lvl3pPr>
      <a:lvl4pPr algn="l" defTabSz="685800" rtl="0" eaLnBrk="0" fontAlgn="base" hangingPunct="0">
        <a:lnSpc>
          <a:spcPct val="90000"/>
        </a:lnSpc>
        <a:spcBef>
          <a:spcPct val="0"/>
        </a:spcBef>
        <a:spcAft>
          <a:spcPct val="0"/>
        </a:spcAft>
        <a:defRPr sz="3300">
          <a:solidFill>
            <a:schemeClr val="tx1"/>
          </a:solidFill>
          <a:latin typeface="Calibri Light" charset="0"/>
        </a:defRPr>
      </a:lvl4pPr>
      <a:lvl5pPr algn="l" defTabSz="685800" rtl="0" eaLnBrk="0" fontAlgn="base" hangingPunct="0">
        <a:lnSpc>
          <a:spcPct val="90000"/>
        </a:lnSpc>
        <a:spcBef>
          <a:spcPct val="0"/>
        </a:spcBef>
        <a:spcAft>
          <a:spcPct val="0"/>
        </a:spcAft>
        <a:defRPr sz="3300">
          <a:solidFill>
            <a:schemeClr val="tx1"/>
          </a:solidFill>
          <a:latin typeface="Calibri Light" charset="0"/>
        </a:defRPr>
      </a:lvl5pPr>
      <a:lvl6pPr marL="457200" algn="l" defTabSz="685800" rtl="0" fontAlgn="base">
        <a:lnSpc>
          <a:spcPct val="90000"/>
        </a:lnSpc>
        <a:spcBef>
          <a:spcPct val="0"/>
        </a:spcBef>
        <a:spcAft>
          <a:spcPct val="0"/>
        </a:spcAft>
        <a:defRPr sz="3300">
          <a:solidFill>
            <a:schemeClr val="tx1"/>
          </a:solidFill>
          <a:latin typeface="Calibri Light" charset="0"/>
        </a:defRPr>
      </a:lvl6pPr>
      <a:lvl7pPr marL="914400" algn="l" defTabSz="685800" rtl="0" fontAlgn="base">
        <a:lnSpc>
          <a:spcPct val="90000"/>
        </a:lnSpc>
        <a:spcBef>
          <a:spcPct val="0"/>
        </a:spcBef>
        <a:spcAft>
          <a:spcPct val="0"/>
        </a:spcAft>
        <a:defRPr sz="3300">
          <a:solidFill>
            <a:schemeClr val="tx1"/>
          </a:solidFill>
          <a:latin typeface="Calibri Light" charset="0"/>
        </a:defRPr>
      </a:lvl7pPr>
      <a:lvl8pPr marL="1371600" algn="l" defTabSz="685800" rtl="0" fontAlgn="base">
        <a:lnSpc>
          <a:spcPct val="90000"/>
        </a:lnSpc>
        <a:spcBef>
          <a:spcPct val="0"/>
        </a:spcBef>
        <a:spcAft>
          <a:spcPct val="0"/>
        </a:spcAft>
        <a:defRPr sz="3300">
          <a:solidFill>
            <a:schemeClr val="tx1"/>
          </a:solidFill>
          <a:latin typeface="Calibri Light" charset="0"/>
        </a:defRPr>
      </a:lvl8pPr>
      <a:lvl9pPr marL="1828800" algn="l" defTabSz="685800" rtl="0" fontAlgn="base">
        <a:lnSpc>
          <a:spcPct val="90000"/>
        </a:lnSpc>
        <a:spcBef>
          <a:spcPct val="0"/>
        </a:spcBef>
        <a:spcAft>
          <a:spcPct val="0"/>
        </a:spcAft>
        <a:defRPr sz="3300">
          <a:solidFill>
            <a:schemeClr val="tx1"/>
          </a:solidFill>
          <a:latin typeface="Calibri Light"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hesc.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4"/>
          <p:cNvPicPr>
            <a:picLocks noChangeAspect="1"/>
          </p:cNvPicPr>
          <p:nvPr/>
        </p:nvPicPr>
        <p:blipFill>
          <a:blip r:embed="rId3">
            <a:extLst>
              <a:ext uri="{28A0092B-C50C-407E-A947-70E740481C1C}">
                <a14:useLocalDpi xmlns:a14="http://schemas.microsoft.com/office/drawing/2010/main" val="0"/>
              </a:ext>
            </a:extLst>
          </a:blip>
          <a:srcRect l="2014" r="2298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49"/>
          <p:cNvSpPr>
            <a:spLocks noChangeArrowheads="1"/>
          </p:cNvSpPr>
          <p:nvPr/>
        </p:nvSpPr>
        <p:spPr bwMode="auto">
          <a:xfrm>
            <a:off x="381000" y="1219200"/>
            <a:ext cx="8382000" cy="1143000"/>
          </a:xfrm>
          <a:prstGeom prst="rect">
            <a:avLst/>
          </a:prstGeom>
          <a:noFill/>
          <a:ln>
            <a:noFill/>
          </a:ln>
          <a:effectLst>
            <a:outerShdw dist="35921" dir="2700000" algn="ctr" rotWithShape="0">
              <a:schemeClr val="bg2">
                <a:alpha val="99962"/>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4400">
              <a:solidFill>
                <a:schemeClr val="tx2"/>
              </a:solidFill>
              <a:latin typeface="Calibri" panose="020F0502020204030204" pitchFamily="34" charset="0"/>
            </a:endParaRPr>
          </a:p>
        </p:txBody>
      </p:sp>
      <p:sp>
        <p:nvSpPr>
          <p:cNvPr id="15364" name="Rectangle 50"/>
          <p:cNvSpPr>
            <a:spLocks noChangeArrowheads="1"/>
          </p:cNvSpPr>
          <p:nvPr/>
        </p:nvSpPr>
        <p:spPr bwMode="auto">
          <a:xfrm>
            <a:off x="304800" y="2514600"/>
            <a:ext cx="8458200" cy="2133600"/>
          </a:xfrm>
          <a:prstGeom prst="rect">
            <a:avLst/>
          </a:prstGeom>
          <a:noFill/>
          <a:ln>
            <a:noFill/>
          </a:ln>
          <a:effectLst>
            <a:outerShdw dist="35921" dir="2700000" algn="ctr" rotWithShape="0">
              <a:schemeClr val="bg2">
                <a:alpha val="99962"/>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pPr>
            <a:endParaRPr lang="en-US" altLang="en-US" sz="4400">
              <a:latin typeface="Franklin Gothic Book" pitchFamily="34" charset="0"/>
            </a:endParaRPr>
          </a:p>
        </p:txBody>
      </p:sp>
      <p:sp>
        <p:nvSpPr>
          <p:cNvPr id="15365" name="Rectangle 50"/>
          <p:cNvSpPr>
            <a:spLocks noChangeArrowheads="1"/>
          </p:cNvSpPr>
          <p:nvPr/>
        </p:nvSpPr>
        <p:spPr bwMode="auto">
          <a:xfrm>
            <a:off x="2819400" y="2463800"/>
            <a:ext cx="6858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3600">
                <a:solidFill>
                  <a:schemeClr val="bg1"/>
                </a:solidFill>
                <a:latin typeface="Helvetica" panose="020B0604020202020204" pitchFamily="34" charset="0"/>
                <a:ea typeface="Helvetica" panose="020B0604020202020204" pitchFamily="34" charset="0"/>
                <a:cs typeface="Helvetica" panose="020B0604020202020204" pitchFamily="34" charset="0"/>
              </a:rPr>
              <a:t>Preparación a la </a:t>
            </a:r>
          </a:p>
          <a:p>
            <a:pPr eaLnBrk="1" hangingPunct="1"/>
            <a:r>
              <a:rPr lang="es-ES" altLang="en-US" sz="3600">
                <a:solidFill>
                  <a:schemeClr val="bg1"/>
                </a:solidFill>
                <a:latin typeface="Helvetica" panose="020B0604020202020204" pitchFamily="34" charset="0"/>
                <a:ea typeface="Helvetica" panose="020B0604020202020204" pitchFamily="34" charset="0"/>
                <a:cs typeface="Helvetica" panose="020B0604020202020204" pitchFamily="34" charset="0"/>
              </a:rPr>
              <a:t>Educación Universitaria</a:t>
            </a:r>
            <a:endParaRPr lang="en-US" altLang="en-US" sz="3600">
              <a:solidFill>
                <a:schemeClr val="bg1"/>
              </a:solidFill>
              <a:latin typeface="Helvetica" panose="020B0604020202020204" pitchFamily="34" charset="0"/>
              <a:ea typeface="Helvetica" panose="020B0604020202020204" pitchFamily="34" charset="0"/>
              <a:cs typeface="Helvetica" panose="020B0604020202020204" pitchFamily="34" charset="0"/>
            </a:endParaRPr>
          </a:p>
        </p:txBody>
      </p:sp>
      <p:pic>
        <p:nvPicPr>
          <p:cNvPr id="15366" name="Picture 9" descr="PPT_QC_CUNY_logo.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49938" y="5867400"/>
            <a:ext cx="270986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49"/>
          <p:cNvSpPr>
            <a:spLocks noChangeArrowheads="1"/>
          </p:cNvSpPr>
          <p:nvPr/>
        </p:nvSpPr>
        <p:spPr bwMode="auto">
          <a:xfrm>
            <a:off x="457200" y="9906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El tercer año de escuela secundaria </a:t>
            </a:r>
            <a:r>
              <a:rPr lang="es-ES" altLang="en-US" sz="4000">
                <a:latin typeface="Helvetica" panose="020B0604020202020204" pitchFamily="34" charset="0"/>
                <a:ea typeface="Helvetica" panose="020B0604020202020204" pitchFamily="34" charset="0"/>
                <a:cs typeface="Helvetica" panose="020B0604020202020204" pitchFamily="34" charset="0"/>
              </a:rPr>
              <a:t>(Junior Year)</a:t>
            </a:r>
            <a:endParaRPr lang="en-US" altLang="en-US" sz="4000">
              <a:latin typeface="Helvetica" panose="020B0604020202020204" pitchFamily="34" charset="0"/>
              <a:ea typeface="Helvetica" panose="020B0604020202020204" pitchFamily="34" charset="0"/>
              <a:cs typeface="Helvetica" panose="020B0604020202020204" pitchFamily="34" charset="0"/>
            </a:endParaRPr>
          </a:p>
        </p:txBody>
      </p:sp>
      <p:sp>
        <p:nvSpPr>
          <p:cNvPr id="25603" name="Rectangle 50"/>
          <p:cNvSpPr>
            <a:spLocks noChangeArrowheads="1"/>
          </p:cNvSpPr>
          <p:nvPr/>
        </p:nvSpPr>
        <p:spPr bwMode="auto">
          <a:xfrm>
            <a:off x="457200" y="2103438"/>
            <a:ext cx="8423275" cy="368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Las notas o calificaciones son sumamente importantes para los estudiantes de tercer año especialmente para los estudiantes</a:t>
            </a:r>
            <a:br>
              <a:rPr lang="es-ES" altLang="en-US" sz="2200">
                <a:latin typeface="Helvetica" panose="020B0604020202020204" pitchFamily="34" charset="0"/>
                <a:ea typeface="Helvetica" panose="020B0604020202020204" pitchFamily="34" charset="0"/>
                <a:cs typeface="Helvetica" panose="020B0604020202020204" pitchFamily="34" charset="0"/>
              </a:rPr>
            </a:br>
            <a:r>
              <a:rPr lang="es-ES" altLang="en-US" sz="2200">
                <a:latin typeface="Helvetica" panose="020B0604020202020204" pitchFamily="34" charset="0"/>
                <a:ea typeface="Helvetica" panose="020B0604020202020204" pitchFamily="34" charset="0"/>
                <a:cs typeface="Helvetica" panose="020B0604020202020204" pitchFamily="34" charset="0"/>
              </a:rPr>
              <a:t>que han tenido problemas con las calificaciones en el primer y</a:t>
            </a:r>
            <a:br>
              <a:rPr lang="es-ES" altLang="en-US" sz="2200">
                <a:latin typeface="Helvetica" panose="020B0604020202020204" pitchFamily="34" charset="0"/>
                <a:ea typeface="Helvetica" panose="020B0604020202020204" pitchFamily="34" charset="0"/>
                <a:cs typeface="Helvetica" panose="020B0604020202020204" pitchFamily="34" charset="0"/>
              </a:rPr>
            </a:br>
            <a:r>
              <a:rPr lang="es-ES" altLang="en-US" sz="2200">
                <a:latin typeface="Helvetica" panose="020B0604020202020204" pitchFamily="34" charset="0"/>
                <a:ea typeface="Helvetica" panose="020B0604020202020204" pitchFamily="34" charset="0"/>
                <a:cs typeface="Helvetica" panose="020B0604020202020204" pitchFamily="34" charset="0"/>
              </a:rPr>
              <a:t> segundo año</a:t>
            </a:r>
          </a:p>
          <a:p>
            <a:pPr eaLnBrk="1" hangingPunct="1">
              <a:spcBef>
                <a:spcPct val="20000"/>
              </a:spcBef>
              <a:buFont typeface="Arial" panose="020B0604020202020204" pitchFamily="34" charset="0"/>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El tercer año es la última oportunidad para subir el</a:t>
            </a:r>
            <a:br>
              <a:rPr lang="es-ES" altLang="en-US" sz="2200">
                <a:latin typeface="Helvetica" panose="020B0604020202020204" pitchFamily="34" charset="0"/>
                <a:ea typeface="Helvetica" panose="020B0604020202020204" pitchFamily="34" charset="0"/>
                <a:cs typeface="Helvetica" panose="020B0604020202020204" pitchFamily="34" charset="0"/>
              </a:rPr>
            </a:br>
            <a:r>
              <a:rPr lang="es-ES" altLang="en-US" sz="2200">
                <a:latin typeface="Helvetica" panose="020B0604020202020204" pitchFamily="34" charset="0"/>
                <a:ea typeface="Helvetica" panose="020B0604020202020204" pitchFamily="34" charset="0"/>
                <a:cs typeface="Helvetica" panose="020B0604020202020204" pitchFamily="34" charset="0"/>
              </a:rPr>
              <a:t>índice académico (GPA)</a:t>
            </a:r>
          </a:p>
          <a:p>
            <a:pPr eaLnBrk="1" hangingPunct="1">
              <a:spcBef>
                <a:spcPct val="20000"/>
              </a:spcBef>
              <a:buFont typeface="Arial" panose="020B0604020202020204" pitchFamily="34" charset="0"/>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Los estudiantes que cursan grados antes del tercer año tienen tiempo suficiente para prepararse.  Sin embargo, nunca es demasiado temprano para prepararse para la solicitud de ingreso a la universidad </a:t>
            </a:r>
            <a:endParaRPr lang="en-US" altLang="en-US" sz="220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endParaRPr lang="en-US" altLang="en-US" sz="220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Tx/>
              <a:buChar char="•"/>
            </a:pPr>
            <a:endParaRPr lang="en-US" altLang="en-US" sz="2200">
              <a:latin typeface="Helvetica" panose="020B0604020202020204" pitchFamily="34" charset="0"/>
              <a:ea typeface="Helvetica" panose="020B0604020202020204" pitchFamily="34" charset="0"/>
              <a:cs typeface="Helvetica" panose="020B0604020202020204" pitchFamily="34" charset="0"/>
            </a:endParaRPr>
          </a:p>
        </p:txBody>
      </p:sp>
      <p:sp>
        <p:nvSpPr>
          <p:cNvPr id="25604"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D9C31E-D531-4839-97C2-027EA35CB45A}" type="slidenum">
              <a:rPr lang="en-US" altLang="en-US" sz="1400" smtClean="0">
                <a:solidFill>
                  <a:schemeClr val="bg1"/>
                </a:solidFill>
              </a:rPr>
              <a:pPr/>
              <a:t>10</a:t>
            </a:fld>
            <a:endParaRPr lang="en-US" altLang="en-US" sz="1400" smtClean="0">
              <a:solidFill>
                <a:schemeClr val="bg1"/>
              </a:solidFill>
            </a:endParaRPr>
          </a:p>
        </p:txBody>
      </p:sp>
      <p:sp>
        <p:nvSpPr>
          <p:cNvPr id="25605"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5606"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9"/>
          <p:cNvSpPr>
            <a:spLocks noChangeArrowheads="1"/>
          </p:cNvSpPr>
          <p:nvPr/>
        </p:nvSpPr>
        <p:spPr bwMode="auto">
          <a:xfrm>
            <a:off x="457200" y="762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Ayuda Financiera Disponible</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6627" name="Rectangle 50"/>
          <p:cNvSpPr>
            <a:spLocks noChangeArrowheads="1"/>
          </p:cNvSpPr>
          <p:nvPr/>
        </p:nvSpPr>
        <p:spPr bwMode="auto">
          <a:xfrm>
            <a:off x="482600" y="1676400"/>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200">
                <a:latin typeface="Helvetica" panose="020B0604020202020204" pitchFamily="34" charset="0"/>
                <a:ea typeface="Helvetica" panose="020B0604020202020204" pitchFamily="34" charset="0"/>
                <a:cs typeface="Helvetica" panose="020B0604020202020204" pitchFamily="34" charset="0"/>
              </a:rPr>
              <a:t> </a:t>
            </a:r>
            <a:r>
              <a:rPr lang="es-ES" altLang="en-US" sz="2200">
                <a:latin typeface="Helvetica" panose="020B0604020202020204" pitchFamily="34" charset="0"/>
                <a:ea typeface="Helvetica" panose="020B0604020202020204" pitchFamily="34" charset="0"/>
                <a:cs typeface="Helvetica" panose="020B0604020202020204" pitchFamily="34" charset="0"/>
              </a:rPr>
              <a:t>Hay toda clase de recursos para ayudar a financiar una</a:t>
            </a:r>
            <a:br>
              <a:rPr lang="es-ES" altLang="en-US" sz="2200">
                <a:latin typeface="Helvetica" panose="020B0604020202020204" pitchFamily="34" charset="0"/>
                <a:ea typeface="Helvetica" panose="020B0604020202020204" pitchFamily="34" charset="0"/>
                <a:cs typeface="Helvetica" panose="020B0604020202020204" pitchFamily="34" charset="0"/>
              </a:rPr>
            </a:br>
            <a:r>
              <a:rPr lang="es-ES" altLang="en-US" sz="2200">
                <a:latin typeface="Helvetica" panose="020B0604020202020204" pitchFamily="34" charset="0"/>
                <a:ea typeface="Helvetica" panose="020B0604020202020204" pitchFamily="34" charset="0"/>
                <a:cs typeface="Helvetica" panose="020B0604020202020204" pitchFamily="34" charset="0"/>
              </a:rPr>
              <a:t> educación universitaria</a:t>
            </a:r>
          </a:p>
          <a:p>
            <a:pPr eaLnBrk="1" hangingPunct="1">
              <a:spcBef>
                <a:spcPct val="20000"/>
              </a:spcBef>
              <a:buFont typeface="Arial" panose="020B0604020202020204" pitchFamily="34" charset="0"/>
              <a:buChar char="•"/>
            </a:pPr>
            <a:endParaRPr lang="es-ES" altLang="en-US" sz="220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 La ayuda financiera viene en diferentes formas</a:t>
            </a:r>
          </a:p>
          <a:p>
            <a:pPr lvl="1" eaLnBrk="1" hangingPunct="1">
              <a:spcBef>
                <a:spcPct val="20000"/>
              </a:spcBef>
              <a:buFontTx/>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Préstamos </a:t>
            </a:r>
          </a:p>
          <a:p>
            <a:pPr lvl="1" eaLnBrk="1" hangingPunct="1">
              <a:spcBef>
                <a:spcPct val="20000"/>
              </a:spcBef>
              <a:buFontTx/>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Subvenciones</a:t>
            </a:r>
          </a:p>
          <a:p>
            <a:pPr lvl="1" eaLnBrk="1" hangingPunct="1">
              <a:spcBef>
                <a:spcPct val="20000"/>
              </a:spcBef>
              <a:buFontTx/>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Becas</a:t>
            </a:r>
          </a:p>
          <a:p>
            <a:pPr lvl="1" eaLnBrk="1" hangingPunct="1">
              <a:spcBef>
                <a:spcPct val="20000"/>
              </a:spcBef>
              <a:buFontTx/>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Auto ayuda</a:t>
            </a:r>
          </a:p>
          <a:p>
            <a:pPr eaLnBrk="1" hangingPunct="1">
              <a:spcBef>
                <a:spcPct val="20000"/>
              </a:spcBef>
              <a:buFont typeface="Arial" panose="020B0604020202020204" pitchFamily="34" charset="0"/>
              <a:buChar char="•"/>
            </a:pPr>
            <a:r>
              <a:rPr lang="es-ES" altLang="en-US" sz="2200">
                <a:latin typeface="Helvetica" panose="020B0604020202020204" pitchFamily="34" charset="0"/>
                <a:ea typeface="Helvetica" panose="020B0604020202020204" pitchFamily="34" charset="0"/>
                <a:cs typeface="Helvetica" panose="020B0604020202020204" pitchFamily="34" charset="0"/>
              </a:rPr>
              <a:t> Todas las formas de ayudas financieras se pueden combinar</a:t>
            </a:r>
            <a:br>
              <a:rPr lang="es-ES" altLang="en-US" sz="2200">
                <a:latin typeface="Helvetica" panose="020B0604020202020204" pitchFamily="34" charset="0"/>
                <a:ea typeface="Helvetica" panose="020B0604020202020204" pitchFamily="34" charset="0"/>
                <a:cs typeface="Helvetica" panose="020B0604020202020204" pitchFamily="34" charset="0"/>
              </a:rPr>
            </a:br>
            <a:r>
              <a:rPr lang="es-ES" altLang="en-US" sz="2200">
                <a:latin typeface="Helvetica" panose="020B0604020202020204" pitchFamily="34" charset="0"/>
                <a:ea typeface="Helvetica" panose="020B0604020202020204" pitchFamily="34" charset="0"/>
                <a:cs typeface="Helvetica" panose="020B0604020202020204" pitchFamily="34" charset="0"/>
              </a:rPr>
              <a:t> para cubrir el costo de la universidad </a:t>
            </a:r>
            <a:endParaRPr lang="en-US" altLang="en-US" sz="220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Tx/>
              <a:buChar char="•"/>
            </a:pPr>
            <a:endParaRPr lang="en-US" altLang="en-US" sz="2200">
              <a:latin typeface="Helvetica" panose="020B0604020202020204" pitchFamily="34" charset="0"/>
              <a:ea typeface="Helvetica" panose="020B0604020202020204" pitchFamily="34" charset="0"/>
              <a:cs typeface="Helvetica" panose="020B0604020202020204" pitchFamily="34" charset="0"/>
            </a:endParaRPr>
          </a:p>
          <a:p>
            <a:pPr lvl="1" eaLnBrk="1" hangingPunct="1">
              <a:spcBef>
                <a:spcPct val="20000"/>
              </a:spcBef>
              <a:buFontTx/>
              <a:buChar char="–"/>
            </a:pPr>
            <a:endParaRPr lang="en-US" altLang="en-US" sz="2200">
              <a:latin typeface="Helvetica" panose="020B0604020202020204" pitchFamily="34" charset="0"/>
              <a:ea typeface="Helvetica" panose="020B0604020202020204" pitchFamily="34" charset="0"/>
              <a:cs typeface="Helvetica" panose="020B0604020202020204" pitchFamily="34" charset="0"/>
            </a:endParaRPr>
          </a:p>
        </p:txBody>
      </p:sp>
      <p:sp>
        <p:nvSpPr>
          <p:cNvPr id="26628"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5314EE9-179B-4A3C-95C6-2F5B57DA16FB}" type="slidenum">
              <a:rPr lang="en-US" altLang="en-US" sz="1400" smtClean="0">
                <a:solidFill>
                  <a:schemeClr val="bg1"/>
                </a:solidFill>
              </a:rPr>
              <a:pPr/>
              <a:t>11</a:t>
            </a:fld>
            <a:endParaRPr lang="en-US" altLang="en-US" sz="1400" smtClean="0">
              <a:solidFill>
                <a:schemeClr val="bg1"/>
              </a:solidFill>
            </a:endParaRPr>
          </a:p>
        </p:txBody>
      </p:sp>
      <p:sp>
        <p:nvSpPr>
          <p:cNvPr id="26629"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6630"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49"/>
          <p:cNvSpPr>
            <a:spLocks noChangeArrowheads="1"/>
          </p:cNvSpPr>
          <p:nvPr/>
        </p:nvSpPr>
        <p:spPr bwMode="auto">
          <a:xfrm>
            <a:off x="457200" y="593725"/>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Ayuda Financiera</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7651" name="Rectangle 50"/>
          <p:cNvSpPr>
            <a:spLocks noChangeArrowheads="1"/>
          </p:cNvSpPr>
          <p:nvPr/>
        </p:nvSpPr>
        <p:spPr bwMode="auto">
          <a:xfrm>
            <a:off x="419100" y="1558925"/>
            <a:ext cx="8305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000" dirty="0">
                <a:latin typeface="Helvetica" panose="020B0604020202020204" pitchFamily="34" charset="0"/>
                <a:ea typeface="Helvetica" panose="020B0604020202020204" pitchFamily="34" charset="0"/>
                <a:cs typeface="Helvetica" panose="020B0604020202020204" pitchFamily="34" charset="0"/>
              </a:rPr>
              <a:t> </a:t>
            </a:r>
            <a:r>
              <a:rPr lang="es-ES" altLang="en-US" sz="2000" dirty="0">
                <a:latin typeface="Helvetica" panose="020B0604020202020204" pitchFamily="34" charset="0"/>
                <a:ea typeface="Helvetica" panose="020B0604020202020204" pitchFamily="34" charset="0"/>
                <a:cs typeface="Helvetica" panose="020B0604020202020204" pitchFamily="34" charset="0"/>
              </a:rPr>
              <a:t>Se recomienda a todas las familias elegibles que archiven la forma de FAFSA (Aplicación Gratuita para Ayuda Federal del Estudiante) </a:t>
            </a:r>
            <a:r>
              <a:rPr lang="es-ES" altLang="en-US" sz="2000" dirty="0" smtClean="0">
                <a:latin typeface="Helvetica" panose="020B0604020202020204" pitchFamily="34" charset="0"/>
                <a:ea typeface="Helvetica" panose="020B0604020202020204" pitchFamily="34" charset="0"/>
                <a:cs typeface="Helvetica" panose="020B0604020202020204" pitchFamily="34" charset="0"/>
              </a:rPr>
              <a:t>empezando en el mes de octubre </a:t>
            </a:r>
            <a:r>
              <a:rPr lang="es-ES" altLang="en-US" sz="2000" dirty="0">
                <a:latin typeface="Helvetica" panose="020B0604020202020204" pitchFamily="34" charset="0"/>
                <a:ea typeface="Helvetica" panose="020B0604020202020204" pitchFamily="34" charset="0"/>
                <a:cs typeface="Helvetica" panose="020B0604020202020204" pitchFamily="34" charset="0"/>
              </a:rPr>
              <a:t>del grado 12 </a:t>
            </a:r>
            <a:br>
              <a:rPr lang="es-ES" altLang="en-US" sz="2000" dirty="0">
                <a:latin typeface="Helvetica" panose="020B0604020202020204" pitchFamily="34" charset="0"/>
                <a:ea typeface="Helvetica" panose="020B0604020202020204" pitchFamily="34" charset="0"/>
                <a:cs typeface="Helvetica" panose="020B0604020202020204" pitchFamily="34" charset="0"/>
              </a:rPr>
            </a:br>
            <a:endParaRPr lang="es-ES" altLang="en-US" sz="20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000" dirty="0">
                <a:latin typeface="Helvetica" panose="020B0604020202020204" pitchFamily="34" charset="0"/>
                <a:ea typeface="Helvetica" panose="020B0604020202020204" pitchFamily="34" charset="0"/>
                <a:cs typeface="Helvetica" panose="020B0604020202020204" pitchFamily="34" charset="0"/>
              </a:rPr>
              <a:t>El gobierno federal determinará su capacidad para pagar y le enviará un informe de la ayuda al estudiante (SAR) que demuestra la contribución que la familia puede aportar (EFC). El EFC es lo mismo sin importar el costo de la universidad</a:t>
            </a:r>
          </a:p>
          <a:p>
            <a:pPr eaLnBrk="1" hangingPunct="1">
              <a:spcBef>
                <a:spcPct val="20000"/>
              </a:spcBef>
              <a:buFont typeface="Arial" panose="020B0604020202020204" pitchFamily="34" charset="0"/>
              <a:buChar char="•"/>
            </a:pPr>
            <a:endParaRPr lang="es-ES" altLang="en-US" sz="20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000" dirty="0">
                <a:latin typeface="Helvetica" panose="020B0604020202020204" pitchFamily="34" charset="0"/>
                <a:ea typeface="Helvetica" panose="020B0604020202020204" pitchFamily="34" charset="0"/>
                <a:cs typeface="Helvetica" panose="020B0604020202020204" pitchFamily="34" charset="0"/>
              </a:rPr>
              <a:t>La información de EFC será remitida a las universidades y éstas determinarán un plan financiero para su familia, el cual puede incluir  subvenciones, préstamos y “</a:t>
            </a:r>
            <a:r>
              <a:rPr lang="es-ES" altLang="en-US" sz="2000" dirty="0" err="1">
                <a:latin typeface="Helvetica" panose="020B0604020202020204" pitchFamily="34" charset="0"/>
                <a:ea typeface="Helvetica" panose="020B0604020202020204" pitchFamily="34" charset="0"/>
                <a:cs typeface="Helvetica" panose="020B0604020202020204" pitchFamily="34" charset="0"/>
              </a:rPr>
              <a:t>work</a:t>
            </a:r>
            <a:r>
              <a:rPr lang="es-ES" altLang="en-US" sz="2000" dirty="0">
                <a:latin typeface="Helvetica" panose="020B0604020202020204" pitchFamily="34" charset="0"/>
                <a:ea typeface="Helvetica" panose="020B0604020202020204" pitchFamily="34" charset="0"/>
                <a:cs typeface="Helvetica" panose="020B0604020202020204" pitchFamily="34" charset="0"/>
              </a:rPr>
              <a:t> </a:t>
            </a:r>
            <a:r>
              <a:rPr lang="es-ES" altLang="en-US" sz="2000" dirty="0" err="1">
                <a:latin typeface="Helvetica" panose="020B0604020202020204" pitchFamily="34" charset="0"/>
                <a:ea typeface="Helvetica" panose="020B0604020202020204" pitchFamily="34" charset="0"/>
                <a:cs typeface="Helvetica" panose="020B0604020202020204" pitchFamily="34" charset="0"/>
              </a:rPr>
              <a:t>study</a:t>
            </a:r>
            <a:r>
              <a:rPr lang="es-ES" altLang="en-US" sz="2000" dirty="0">
                <a:latin typeface="Helvetica" panose="020B0604020202020204" pitchFamily="34" charset="0"/>
                <a:ea typeface="Helvetica" panose="020B0604020202020204" pitchFamily="34" charset="0"/>
                <a:cs typeface="Helvetica" panose="020B0604020202020204" pitchFamily="34" charset="0"/>
              </a:rPr>
              <a:t>” (trabajo para el estudiante dentro de la universidad) </a:t>
            </a:r>
            <a:r>
              <a:rPr lang="en-US" altLang="en-US" sz="2000" dirty="0">
                <a:latin typeface="Helvetica" panose="020B0604020202020204" pitchFamily="34" charset="0"/>
                <a:ea typeface="Helvetica" panose="020B0604020202020204" pitchFamily="34" charset="0"/>
                <a:cs typeface="Helvetica" panose="020B0604020202020204" pitchFamily="34" charset="0"/>
              </a:rPr>
              <a:t> </a:t>
            </a:r>
          </a:p>
          <a:p>
            <a:pPr eaLnBrk="1" hangingPunct="1">
              <a:spcBef>
                <a:spcPct val="20000"/>
              </a:spcBef>
              <a:buFont typeface="Arial" panose="020B0604020202020204" pitchFamily="34" charset="0"/>
              <a:buChar char="•"/>
            </a:pPr>
            <a:endParaRPr lang="es-ES" altLang="en-US" sz="20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Tx/>
              <a:buChar char="•"/>
            </a:pPr>
            <a:endParaRPr lang="en-US" altLang="en-US" sz="20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Monotype Sorts" charset="2"/>
              <a:buChar char="!"/>
            </a:pPr>
            <a:endParaRPr lang="en-US" altLang="en-US" sz="2000" dirty="0">
              <a:latin typeface="Helvetica" panose="020B0604020202020204" pitchFamily="34" charset="0"/>
              <a:ea typeface="Helvetica" panose="020B0604020202020204" pitchFamily="34" charset="0"/>
              <a:cs typeface="Helvetica" panose="020B0604020202020204" pitchFamily="34" charset="0"/>
            </a:endParaRPr>
          </a:p>
        </p:txBody>
      </p:sp>
      <p:sp>
        <p:nvSpPr>
          <p:cNvPr id="27652"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AEF196F-FEE0-4A52-BE81-EEF09A9F649B}" type="slidenum">
              <a:rPr lang="en-US" altLang="en-US" sz="1400" smtClean="0">
                <a:solidFill>
                  <a:schemeClr val="bg1"/>
                </a:solidFill>
              </a:rPr>
              <a:pPr/>
              <a:t>12</a:t>
            </a:fld>
            <a:endParaRPr lang="en-US" altLang="en-US" sz="1400" smtClean="0">
              <a:solidFill>
                <a:schemeClr val="bg1"/>
              </a:solidFill>
            </a:endParaRPr>
          </a:p>
        </p:txBody>
      </p:sp>
      <p:sp>
        <p:nvSpPr>
          <p:cNvPr id="27653"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7654" name="Picture 6"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49"/>
          <p:cNvSpPr>
            <a:spLocks noChangeArrowheads="1"/>
          </p:cNvSpPr>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Más Ayudas Financieras</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8675" name="Rectangle 50"/>
          <p:cNvSpPr>
            <a:spLocks noChangeArrowheads="1"/>
          </p:cNvSpPr>
          <p:nvPr/>
        </p:nvSpPr>
        <p:spPr bwMode="auto">
          <a:xfrm>
            <a:off x="457200" y="2057400"/>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400" dirty="0">
                <a:latin typeface="Helvetica" panose="020B0604020202020204" pitchFamily="34" charset="0"/>
                <a:ea typeface="Helvetica" panose="020B0604020202020204" pitchFamily="34" charset="0"/>
                <a:cs typeface="Helvetica" panose="020B0604020202020204" pitchFamily="34" charset="0"/>
              </a:rPr>
              <a:t> </a:t>
            </a:r>
            <a:r>
              <a:rPr lang="es-ES" altLang="en-US" sz="2400" dirty="0">
                <a:latin typeface="Helvetica" panose="020B0604020202020204" pitchFamily="34" charset="0"/>
                <a:ea typeface="Helvetica" panose="020B0604020202020204" pitchFamily="34" charset="0"/>
                <a:cs typeface="Helvetica" panose="020B0604020202020204" pitchFamily="34" charset="0"/>
              </a:rPr>
              <a:t>El perfil de la búsqueda de becas universitarias (</a:t>
            </a:r>
            <a:r>
              <a:rPr lang="es-ES" altLang="en-US" sz="2400" dirty="0" err="1">
                <a:latin typeface="Helvetica" panose="020B0604020202020204" pitchFamily="34" charset="0"/>
                <a:ea typeface="Helvetica" panose="020B0604020202020204" pitchFamily="34" charset="0"/>
                <a:cs typeface="Helvetica" panose="020B0604020202020204" pitchFamily="34" charset="0"/>
              </a:rPr>
              <a:t>College</a:t>
            </a:r>
            <a:r>
              <a:rPr lang="es-ES" altLang="en-US" sz="2400" dirty="0">
                <a:latin typeface="Helvetica" panose="020B0604020202020204" pitchFamily="34" charset="0"/>
                <a:ea typeface="Helvetica" panose="020B0604020202020204" pitchFamily="34" charset="0"/>
                <a:cs typeface="Helvetica" panose="020B0604020202020204" pitchFamily="34" charset="0"/>
              </a:rPr>
              <a:t/>
            </a:r>
            <a:br>
              <a:rPr lang="es-ES" altLang="en-US" sz="2400" dirty="0">
                <a:latin typeface="Helvetica" panose="020B0604020202020204" pitchFamily="34" charset="0"/>
                <a:ea typeface="Helvetica" panose="020B0604020202020204" pitchFamily="34" charset="0"/>
                <a:cs typeface="Helvetica" panose="020B0604020202020204" pitchFamily="34" charset="0"/>
              </a:rPr>
            </a:br>
            <a:r>
              <a:rPr lang="es-ES" altLang="en-US" sz="2400" dirty="0">
                <a:latin typeface="Helvetica" panose="020B0604020202020204" pitchFamily="34" charset="0"/>
                <a:ea typeface="Helvetica" panose="020B0604020202020204" pitchFamily="34" charset="0"/>
                <a:cs typeface="Helvetica" panose="020B0604020202020204" pitchFamily="34" charset="0"/>
              </a:rPr>
              <a:t>  </a:t>
            </a:r>
            <a:r>
              <a:rPr lang="es-ES" altLang="en-US" sz="2400" dirty="0" err="1">
                <a:latin typeface="Helvetica" panose="020B0604020202020204" pitchFamily="34" charset="0"/>
                <a:ea typeface="Helvetica" panose="020B0604020202020204" pitchFamily="34" charset="0"/>
                <a:cs typeface="Helvetica" panose="020B0604020202020204" pitchFamily="34" charset="0"/>
              </a:rPr>
              <a:t>Scholarship</a:t>
            </a:r>
            <a:r>
              <a:rPr lang="es-ES" altLang="en-US" sz="2400" dirty="0">
                <a:latin typeface="Helvetica" panose="020B0604020202020204" pitchFamily="34" charset="0"/>
                <a:ea typeface="Helvetica" panose="020B0604020202020204" pitchFamily="34" charset="0"/>
                <a:cs typeface="Helvetica" panose="020B0604020202020204" pitchFamily="34" charset="0"/>
              </a:rPr>
              <a:t> </a:t>
            </a:r>
            <a:r>
              <a:rPr lang="es-ES" altLang="en-US" sz="2400" dirty="0" err="1">
                <a:latin typeface="Helvetica" panose="020B0604020202020204" pitchFamily="34" charset="0"/>
                <a:ea typeface="Helvetica" panose="020B0604020202020204" pitchFamily="34" charset="0"/>
                <a:cs typeface="Helvetica" panose="020B0604020202020204" pitchFamily="34" charset="0"/>
              </a:rPr>
              <a:t>Search</a:t>
            </a:r>
            <a:r>
              <a:rPr lang="es-ES" altLang="en-US" sz="2400" dirty="0">
                <a:latin typeface="Helvetica" panose="020B0604020202020204" pitchFamily="34" charset="0"/>
                <a:ea typeface="Helvetica" panose="020B0604020202020204" pitchFamily="34" charset="0"/>
                <a:cs typeface="Helvetica" panose="020B0604020202020204" pitchFamily="34" charset="0"/>
              </a:rPr>
              <a:t> </a:t>
            </a:r>
            <a:r>
              <a:rPr lang="es-ES" altLang="en-US" sz="2400" dirty="0" err="1">
                <a:latin typeface="Helvetica" panose="020B0604020202020204" pitchFamily="34" charset="0"/>
                <a:ea typeface="Helvetica" panose="020B0604020202020204" pitchFamily="34" charset="0"/>
                <a:cs typeface="Helvetica" panose="020B0604020202020204" pitchFamily="34" charset="0"/>
              </a:rPr>
              <a:t>Profile</a:t>
            </a:r>
            <a:r>
              <a:rPr lang="es-ES" altLang="en-US" sz="2400" dirty="0">
                <a:latin typeface="Helvetica" panose="020B0604020202020204" pitchFamily="34" charset="0"/>
                <a:ea typeface="Helvetica" panose="020B0604020202020204" pitchFamily="34" charset="0"/>
                <a:cs typeface="Helvetica" panose="020B0604020202020204" pitchFamily="34" charset="0"/>
              </a:rPr>
              <a:t> / CSS) es solicitado por</a:t>
            </a:r>
            <a:br>
              <a:rPr lang="es-ES" altLang="en-US" sz="2400" dirty="0">
                <a:latin typeface="Helvetica" panose="020B0604020202020204" pitchFamily="34" charset="0"/>
                <a:ea typeface="Helvetica" panose="020B0604020202020204" pitchFamily="34" charset="0"/>
                <a:cs typeface="Helvetica" panose="020B0604020202020204" pitchFamily="34" charset="0"/>
              </a:rPr>
            </a:br>
            <a:r>
              <a:rPr lang="es-ES" altLang="en-US" sz="2400" dirty="0">
                <a:latin typeface="Helvetica" panose="020B0604020202020204" pitchFamily="34" charset="0"/>
                <a:ea typeface="Helvetica" panose="020B0604020202020204" pitchFamily="34" charset="0"/>
                <a:cs typeface="Helvetica" panose="020B0604020202020204" pitchFamily="34" charset="0"/>
              </a:rPr>
              <a:t>  aproximadamente 200 colegios y universidades como</a:t>
            </a:r>
            <a:br>
              <a:rPr lang="es-ES" altLang="en-US" sz="2400" dirty="0">
                <a:latin typeface="Helvetica" panose="020B0604020202020204" pitchFamily="34" charset="0"/>
                <a:ea typeface="Helvetica" panose="020B0604020202020204" pitchFamily="34" charset="0"/>
                <a:cs typeface="Helvetica" panose="020B0604020202020204" pitchFamily="34" charset="0"/>
              </a:rPr>
            </a:br>
            <a:r>
              <a:rPr lang="es-ES" altLang="en-US" sz="2400" dirty="0">
                <a:latin typeface="Helvetica" panose="020B0604020202020204" pitchFamily="34" charset="0"/>
                <a:ea typeface="Helvetica" panose="020B0604020202020204" pitchFamily="34" charset="0"/>
                <a:cs typeface="Helvetica" panose="020B0604020202020204" pitchFamily="34" charset="0"/>
              </a:rPr>
              <a:t>  complemento del FAFSA y se puede completar en otoño</a:t>
            </a:r>
            <a:br>
              <a:rPr lang="es-ES" altLang="en-US" sz="2400" dirty="0">
                <a:latin typeface="Helvetica" panose="020B0604020202020204" pitchFamily="34" charset="0"/>
                <a:ea typeface="Helvetica" panose="020B0604020202020204" pitchFamily="34" charset="0"/>
                <a:cs typeface="Helvetica" panose="020B0604020202020204" pitchFamily="34" charset="0"/>
              </a:rPr>
            </a:br>
            <a:r>
              <a:rPr lang="es-ES" altLang="en-US" sz="2400" dirty="0">
                <a:latin typeface="Helvetica" panose="020B0604020202020204" pitchFamily="34" charset="0"/>
                <a:ea typeface="Helvetica" panose="020B0604020202020204" pitchFamily="34" charset="0"/>
                <a:cs typeface="Helvetica" panose="020B0604020202020204" pitchFamily="34" charset="0"/>
              </a:rPr>
              <a:t>  del grado 11</a:t>
            </a:r>
          </a:p>
          <a:p>
            <a:pPr eaLnBrk="1" hangingPunct="1">
              <a:spcBef>
                <a:spcPct val="20000"/>
              </a:spcBef>
              <a:buFont typeface="Arial" panose="020B0604020202020204" pitchFamily="34" charset="0"/>
              <a:buChar char="•"/>
            </a:pPr>
            <a:endParaRPr lang="es-ES" altLang="en-US" sz="24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400" dirty="0">
                <a:latin typeface="Helvetica" panose="020B0604020202020204" pitchFamily="34" charset="0"/>
                <a:ea typeface="Helvetica" panose="020B0604020202020204" pitchFamily="34" charset="0"/>
                <a:cs typeface="Helvetica" panose="020B0604020202020204" pitchFamily="34" charset="0"/>
              </a:rPr>
              <a:t> Muchas universidades organizan noches de ayudas</a:t>
            </a:r>
            <a:br>
              <a:rPr lang="es-ES" altLang="en-US" sz="2400" dirty="0">
                <a:latin typeface="Helvetica" panose="020B0604020202020204" pitchFamily="34" charset="0"/>
                <a:ea typeface="Helvetica" panose="020B0604020202020204" pitchFamily="34" charset="0"/>
                <a:cs typeface="Helvetica" panose="020B0604020202020204" pitchFamily="34" charset="0"/>
              </a:rPr>
            </a:br>
            <a:r>
              <a:rPr lang="es-ES" altLang="en-US" sz="2400" dirty="0">
                <a:latin typeface="Helvetica" panose="020B0604020202020204" pitchFamily="34" charset="0"/>
                <a:ea typeface="Helvetica" panose="020B0604020202020204" pitchFamily="34" charset="0"/>
                <a:cs typeface="Helvetica" panose="020B0604020202020204" pitchFamily="34" charset="0"/>
              </a:rPr>
              <a:t> financieras gratuitas. Estas presentaciones se ofrecen en</a:t>
            </a:r>
            <a:br>
              <a:rPr lang="es-ES" altLang="en-US" sz="2400" dirty="0">
                <a:latin typeface="Helvetica" panose="020B0604020202020204" pitchFamily="34" charset="0"/>
                <a:ea typeface="Helvetica" panose="020B0604020202020204" pitchFamily="34" charset="0"/>
                <a:cs typeface="Helvetica" panose="020B0604020202020204" pitchFamily="34" charset="0"/>
              </a:rPr>
            </a:br>
            <a:r>
              <a:rPr lang="es-ES" altLang="en-US" sz="2400" dirty="0">
                <a:latin typeface="Helvetica" panose="020B0604020202020204" pitchFamily="34" charset="0"/>
                <a:ea typeface="Helvetica" panose="020B0604020202020204" pitchFamily="34" charset="0"/>
                <a:cs typeface="Helvetica" panose="020B0604020202020204" pitchFamily="34" charset="0"/>
              </a:rPr>
              <a:t> varios idiomas</a:t>
            </a:r>
            <a:endParaRPr lang="en-US" altLang="en-US" sz="2400" dirty="0">
              <a:latin typeface="Helvetica" panose="020B0604020202020204" pitchFamily="34" charset="0"/>
              <a:ea typeface="Helvetica" panose="020B0604020202020204" pitchFamily="34" charset="0"/>
              <a:cs typeface="Helvetica" panose="020B0604020202020204" pitchFamily="34" charset="0"/>
            </a:endParaRPr>
          </a:p>
        </p:txBody>
      </p:sp>
      <p:sp>
        <p:nvSpPr>
          <p:cNvPr id="28676"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DF76441-3D52-43F3-A6DA-974E8112B4E0}" type="slidenum">
              <a:rPr lang="en-US" altLang="en-US" sz="1400" smtClean="0">
                <a:solidFill>
                  <a:schemeClr val="bg1"/>
                </a:solidFill>
              </a:rPr>
              <a:pPr/>
              <a:t>13</a:t>
            </a:fld>
            <a:endParaRPr lang="en-US" altLang="en-US" sz="1400" smtClean="0">
              <a:solidFill>
                <a:schemeClr val="bg1"/>
              </a:solidFill>
            </a:endParaRPr>
          </a:p>
        </p:txBody>
      </p:sp>
      <p:sp>
        <p:nvSpPr>
          <p:cNvPr id="28677"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8678"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49"/>
          <p:cNvSpPr>
            <a:spLocks noChangeArrowheads="1"/>
          </p:cNvSpPr>
          <p:nvPr/>
        </p:nvSpPr>
        <p:spPr bwMode="auto">
          <a:xfrm>
            <a:off x="457200" y="914400"/>
            <a:ext cx="822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Recursos para Estudiantes Indocumentados</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9699" name="Rectangle 50"/>
          <p:cNvSpPr>
            <a:spLocks noChangeArrowheads="1"/>
          </p:cNvSpPr>
          <p:nvPr/>
        </p:nvSpPr>
        <p:spPr bwMode="auto">
          <a:xfrm>
            <a:off x="457200" y="2332038"/>
            <a:ext cx="8686800" cy="315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400" dirty="0">
                <a:latin typeface="Helvetica" panose="020B0604020202020204" pitchFamily="34" charset="0"/>
                <a:ea typeface="Helvetica" panose="020B0604020202020204" pitchFamily="34" charset="0"/>
                <a:cs typeface="Helvetica" panose="020B0604020202020204" pitchFamily="34" charset="0"/>
              </a:rPr>
              <a:t> </a:t>
            </a:r>
            <a:r>
              <a:rPr lang="es-ES" altLang="en-US" sz="2400" dirty="0">
                <a:latin typeface="Helvetica" panose="020B0604020202020204" pitchFamily="34" charset="0"/>
                <a:ea typeface="Helvetica" panose="020B0604020202020204" pitchFamily="34" charset="0"/>
                <a:cs typeface="Helvetica" panose="020B0604020202020204" pitchFamily="34" charset="0"/>
              </a:rPr>
              <a:t>Ayudas </a:t>
            </a:r>
            <a:r>
              <a:rPr lang="es-ES" altLang="en-US" sz="2400" dirty="0" smtClean="0">
                <a:latin typeface="Helvetica" panose="020B0604020202020204" pitchFamily="34" charset="0"/>
                <a:ea typeface="Helvetica" panose="020B0604020202020204" pitchFamily="34" charset="0"/>
                <a:cs typeface="Helvetica" panose="020B0604020202020204" pitchFamily="34" charset="0"/>
              </a:rPr>
              <a:t>Financieras de el Estado de NY (HESC.COM) incluyendo NYS DREAM </a:t>
            </a:r>
            <a:r>
              <a:rPr lang="es-ES" altLang="en-US" sz="2400" dirty="0" err="1" smtClean="0">
                <a:latin typeface="Helvetica" panose="020B0604020202020204" pitchFamily="34" charset="0"/>
                <a:ea typeface="Helvetica" panose="020B0604020202020204" pitchFamily="34" charset="0"/>
                <a:cs typeface="Helvetica" panose="020B0604020202020204" pitchFamily="34" charset="0"/>
              </a:rPr>
              <a:t>Scholarship</a:t>
            </a:r>
            <a:r>
              <a:rPr lang="es-ES" altLang="en-US" sz="2400" dirty="0" smtClean="0">
                <a:latin typeface="Helvetica" panose="020B0604020202020204" pitchFamily="34" charset="0"/>
                <a:ea typeface="Helvetica" panose="020B0604020202020204" pitchFamily="34" charset="0"/>
                <a:cs typeface="Helvetica" panose="020B0604020202020204" pitchFamily="34" charset="0"/>
              </a:rPr>
              <a:t> y NYS </a:t>
            </a:r>
            <a:r>
              <a:rPr lang="es-ES" altLang="en-US" sz="2400" dirty="0" err="1" smtClean="0">
                <a:latin typeface="Helvetica" panose="020B0604020202020204" pitchFamily="34" charset="0"/>
                <a:ea typeface="Helvetica" panose="020B0604020202020204" pitchFamily="34" charset="0"/>
                <a:cs typeface="Helvetica" panose="020B0604020202020204" pitchFamily="34" charset="0"/>
              </a:rPr>
              <a:t>Excelsior</a:t>
            </a:r>
            <a:endParaRPr lang="es-ES" altLang="en-US" sz="24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400" dirty="0">
                <a:latin typeface="Helvetica" panose="020B0604020202020204" pitchFamily="34" charset="0"/>
                <a:ea typeface="Helvetica" panose="020B0604020202020204" pitchFamily="34" charset="0"/>
                <a:cs typeface="Helvetica" panose="020B0604020202020204" pitchFamily="34" charset="0"/>
              </a:rPr>
              <a:t> Subvenciones y </a:t>
            </a:r>
            <a:r>
              <a:rPr lang="es-ES" altLang="en-US" sz="2400" dirty="0" smtClean="0">
                <a:latin typeface="Helvetica" panose="020B0604020202020204" pitchFamily="34" charset="0"/>
                <a:ea typeface="Helvetica" panose="020B0604020202020204" pitchFamily="34" charset="0"/>
                <a:cs typeface="Helvetica" panose="020B0604020202020204" pitchFamily="34" charset="0"/>
              </a:rPr>
              <a:t>becas</a:t>
            </a:r>
            <a:endParaRPr lang="es-ES" altLang="en-US" sz="24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400" dirty="0">
                <a:latin typeface="Helvetica" panose="020B0604020202020204" pitchFamily="34" charset="0"/>
                <a:ea typeface="Helvetica" panose="020B0604020202020204" pitchFamily="34" charset="0"/>
                <a:cs typeface="Helvetica" panose="020B0604020202020204" pitchFamily="34" charset="0"/>
              </a:rPr>
              <a:t> Matrícula para los residentes del Estado de Nueva York</a:t>
            </a:r>
          </a:p>
          <a:p>
            <a:pPr eaLnBrk="1" hangingPunct="1">
              <a:spcBef>
                <a:spcPct val="20000"/>
              </a:spcBef>
              <a:buFont typeface="Arial" panose="020B0604020202020204" pitchFamily="34" charset="0"/>
              <a:buChar char="•"/>
            </a:pPr>
            <a:r>
              <a:rPr lang="es-ES" altLang="en-US" sz="2400" dirty="0">
                <a:latin typeface="Helvetica" panose="020B0604020202020204" pitchFamily="34" charset="0"/>
                <a:ea typeface="Helvetica" panose="020B0604020202020204" pitchFamily="34" charset="0"/>
                <a:cs typeface="Helvetica" panose="020B0604020202020204" pitchFamily="34" charset="0"/>
              </a:rPr>
              <a:t> Colegios a bajo costo</a:t>
            </a:r>
            <a:endParaRPr lang="en-US" altLang="en-US" sz="24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endParaRPr lang="en-US" altLang="en-US" sz="2400" dirty="0">
              <a:latin typeface="Helvetica" panose="020B0604020202020204" pitchFamily="34" charset="0"/>
              <a:ea typeface="Helvetica" panose="020B0604020202020204" pitchFamily="34" charset="0"/>
              <a:cs typeface="Helvetica" panose="020B0604020202020204" pitchFamily="34" charset="0"/>
            </a:endParaRPr>
          </a:p>
        </p:txBody>
      </p:sp>
      <p:sp>
        <p:nvSpPr>
          <p:cNvPr id="29700"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AD637B0-2E57-4814-B83C-07DDFBEFE7BA}" type="slidenum">
              <a:rPr lang="en-US" altLang="en-US" sz="1400" smtClean="0">
                <a:solidFill>
                  <a:schemeClr val="bg1"/>
                </a:solidFill>
              </a:rPr>
              <a:pPr/>
              <a:t>14</a:t>
            </a:fld>
            <a:endParaRPr lang="en-US" altLang="en-US" sz="1400" smtClean="0">
              <a:solidFill>
                <a:schemeClr val="bg1"/>
              </a:solidFill>
            </a:endParaRPr>
          </a:p>
        </p:txBody>
      </p:sp>
      <p:sp>
        <p:nvSpPr>
          <p:cNvPr id="29701"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9702"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49"/>
          <p:cNvSpPr>
            <a:spLocks noChangeArrowheads="1"/>
          </p:cNvSpPr>
          <p:nvPr/>
        </p:nvSpPr>
        <p:spPr bwMode="auto">
          <a:xfrm>
            <a:off x="457200" y="762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Resumen</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 name="Rectangle 50"/>
          <p:cNvSpPr>
            <a:spLocks noChangeArrowheads="1"/>
          </p:cNvSpPr>
          <p:nvPr/>
        </p:nvSpPr>
        <p:spPr bwMode="auto">
          <a:xfrm>
            <a:off x="457200" y="1752600"/>
            <a:ext cx="8686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en-US" altLang="en-US" dirty="0" smtClean="0">
                <a:latin typeface="Helvetica" charset="0"/>
                <a:ea typeface="Helvetica" charset="0"/>
                <a:cs typeface="Helvetica" charset="0"/>
              </a:rPr>
              <a:t>La </a:t>
            </a:r>
            <a:r>
              <a:rPr lang="es-ES" altLang="en-US" dirty="0" smtClean="0">
                <a:latin typeface="Helvetica" charset="0"/>
                <a:ea typeface="Helvetica" charset="0"/>
                <a:cs typeface="Helvetica" charset="0"/>
              </a:rPr>
              <a:t>universidad es necesaria para tener éxito en la economía global actual</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Hay ayuda financiera disponible</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Motive a sus hijos inmediatamente a que empiecen a pensar en ir a la universidad</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Desarrolle y mantenga un ambiente de aprendizaje en</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su hogar que encamine a sus hijos hacia la universidad</a:t>
            </a:r>
            <a:endParaRPr lang="en-US" altLang="en-US" dirty="0" smtClean="0">
              <a:latin typeface="Helvetica" charset="0"/>
              <a:ea typeface="Helvetica" charset="0"/>
              <a:cs typeface="Helvetica" charset="0"/>
            </a:endParaRPr>
          </a:p>
          <a:p>
            <a:pPr eaLnBrk="1" hangingPunct="1">
              <a:spcBef>
                <a:spcPct val="20000"/>
              </a:spcBef>
              <a:buFontTx/>
              <a:buChar char="•"/>
              <a:defRPr/>
            </a:pPr>
            <a:endParaRPr lang="en-US" altLang="en-US" dirty="0" smtClean="0">
              <a:latin typeface="Helvetica" charset="0"/>
              <a:ea typeface="Helvetica" charset="0"/>
              <a:cs typeface="Helvetica" charset="0"/>
            </a:endParaRPr>
          </a:p>
          <a:p>
            <a:pPr marL="457200" indent="-457200" eaLnBrk="1" hangingPunct="1">
              <a:spcBef>
                <a:spcPct val="20000"/>
              </a:spcBef>
              <a:buFont typeface="Arial" charset="0"/>
              <a:buChar char="•"/>
              <a:defRPr/>
            </a:pPr>
            <a:endParaRPr lang="en-US" altLang="en-US" dirty="0" smtClean="0">
              <a:latin typeface="Helvetica" charset="0"/>
              <a:ea typeface="Helvetica" charset="0"/>
              <a:cs typeface="Helvetica" charset="0"/>
            </a:endParaRPr>
          </a:p>
        </p:txBody>
      </p:sp>
      <p:sp>
        <p:nvSpPr>
          <p:cNvPr id="30724"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EF256CE-DC91-405B-AAC1-EC9213CC21FC}" type="slidenum">
              <a:rPr lang="en-US" altLang="en-US" sz="1400" smtClean="0">
                <a:solidFill>
                  <a:schemeClr val="bg1"/>
                </a:solidFill>
              </a:rPr>
              <a:pPr/>
              <a:t>15</a:t>
            </a:fld>
            <a:endParaRPr lang="en-US" altLang="en-US" sz="1400" smtClean="0">
              <a:solidFill>
                <a:schemeClr val="bg1"/>
              </a:solidFill>
            </a:endParaRPr>
          </a:p>
        </p:txBody>
      </p:sp>
      <p:sp>
        <p:nvSpPr>
          <p:cNvPr id="30725"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30726"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49"/>
          <p:cNvSpPr>
            <a:spLocks noChangeArrowheads="1"/>
          </p:cNvSpPr>
          <p:nvPr/>
        </p:nvSpPr>
        <p:spPr bwMode="auto">
          <a:xfrm>
            <a:off x="457200" y="6858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Recursos</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31747" name="Rectangle 50"/>
          <p:cNvSpPr>
            <a:spLocks noChangeArrowheads="1"/>
          </p:cNvSpPr>
          <p:nvPr/>
        </p:nvSpPr>
        <p:spPr bwMode="auto">
          <a:xfrm>
            <a:off x="381000" y="1879600"/>
            <a:ext cx="853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200" dirty="0">
                <a:latin typeface="Helvetica" panose="020B0604020202020204" pitchFamily="34" charset="0"/>
                <a:ea typeface="Helvetica" panose="020B0604020202020204" pitchFamily="34" charset="0"/>
                <a:cs typeface="Helvetica" panose="020B0604020202020204" pitchFamily="34" charset="0"/>
              </a:rPr>
              <a:t> </a:t>
            </a:r>
            <a:r>
              <a:rPr lang="es-ES" altLang="en-US" sz="2200" dirty="0">
                <a:latin typeface="Helvetica" panose="020B0604020202020204" pitchFamily="34" charset="0"/>
                <a:ea typeface="Helvetica" panose="020B0604020202020204" pitchFamily="34" charset="0"/>
                <a:cs typeface="Helvetica" panose="020B0604020202020204" pitchFamily="34" charset="0"/>
              </a:rPr>
              <a:t>Biblioteca Pública</a:t>
            </a:r>
            <a:endParaRPr lang="en-US" altLang="en-US" sz="22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n-US" altLang="en-US" sz="2200" b="1" dirty="0" smtClean="0">
                <a:latin typeface="Helvetica" panose="020B0604020202020204" pitchFamily="34" charset="0"/>
                <a:ea typeface="Helvetica" panose="020B0604020202020204" pitchFamily="34" charset="0"/>
                <a:cs typeface="Helvetica" panose="020B0604020202020204" pitchFamily="34" charset="0"/>
                <a:hlinkClick r:id="rId2"/>
              </a:rPr>
              <a:t>www.hesc.com</a:t>
            </a:r>
            <a:r>
              <a:rPr lang="en-US" altLang="en-US" sz="2200" b="1" dirty="0" smtClean="0">
                <a:latin typeface="Helvetica" panose="020B0604020202020204" pitchFamily="34" charset="0"/>
                <a:ea typeface="Helvetica" panose="020B0604020202020204" pitchFamily="34" charset="0"/>
                <a:cs typeface="Helvetica" panose="020B0604020202020204" pitchFamily="34" charset="0"/>
              </a:rPr>
              <a:t> </a:t>
            </a:r>
            <a:r>
              <a:rPr lang="en-US" altLang="en-US" sz="1600" dirty="0" smtClean="0">
                <a:latin typeface="Helvetica" panose="020B0604020202020204" pitchFamily="34" charset="0"/>
                <a:ea typeface="Helvetica" panose="020B0604020202020204" pitchFamily="34" charset="0"/>
                <a:cs typeface="Helvetica" panose="020B0604020202020204" pitchFamily="34" charset="0"/>
              </a:rPr>
              <a:t>(NYS Higher Education Services Corporation)</a:t>
            </a:r>
            <a:endParaRPr lang="en-US" altLang="en-US" sz="2200" b="1" dirty="0" smtClean="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n-US" altLang="en-US" sz="2200" b="1" dirty="0" smtClean="0">
                <a:latin typeface="Helvetica" panose="020B0604020202020204" pitchFamily="34" charset="0"/>
                <a:ea typeface="Helvetica" panose="020B0604020202020204" pitchFamily="34" charset="0"/>
                <a:cs typeface="Helvetica" panose="020B0604020202020204" pitchFamily="34" charset="0"/>
              </a:rPr>
              <a:t>www.cicu.org</a:t>
            </a:r>
            <a:r>
              <a:rPr lang="en-US" altLang="en-US" sz="2200" dirty="0" smtClean="0">
                <a:latin typeface="Helvetica" panose="020B0604020202020204" pitchFamily="34" charset="0"/>
                <a:ea typeface="Helvetica" panose="020B0604020202020204" pitchFamily="34" charset="0"/>
                <a:cs typeface="Helvetica" panose="020B0604020202020204" pitchFamily="34" charset="0"/>
              </a:rPr>
              <a:t> </a:t>
            </a:r>
            <a:r>
              <a:rPr lang="en-US" altLang="en-US" sz="1600" dirty="0">
                <a:latin typeface="Helvetica" panose="020B0604020202020204" pitchFamily="34" charset="0"/>
                <a:ea typeface="Helvetica" panose="020B0604020202020204" pitchFamily="34" charset="0"/>
                <a:cs typeface="Helvetica" panose="020B0604020202020204" pitchFamily="34" charset="0"/>
              </a:rPr>
              <a:t>(Commission on Independent Colleges &amp; Universities)</a:t>
            </a:r>
          </a:p>
          <a:p>
            <a:pPr eaLnBrk="1" hangingPunct="1">
              <a:spcBef>
                <a:spcPct val="20000"/>
              </a:spcBef>
              <a:buFont typeface="Arial" panose="020B0604020202020204" pitchFamily="34" charset="0"/>
              <a:buChar char="•"/>
            </a:pPr>
            <a:r>
              <a:rPr lang="en-US" altLang="en-US" sz="2200" b="1" dirty="0">
                <a:latin typeface="Helvetica" panose="020B0604020202020204" pitchFamily="34" charset="0"/>
                <a:ea typeface="Helvetica" panose="020B0604020202020204" pitchFamily="34" charset="0"/>
                <a:cs typeface="Helvetica" panose="020B0604020202020204" pitchFamily="34" charset="0"/>
              </a:rPr>
              <a:t>www.collegeboard.com</a:t>
            </a:r>
            <a:endParaRPr lang="en-US" altLang="en-US" sz="22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n-US" altLang="en-US" sz="2200" b="1" dirty="0">
                <a:latin typeface="Helvetica" panose="020B0604020202020204" pitchFamily="34" charset="0"/>
                <a:ea typeface="Helvetica" panose="020B0604020202020204" pitchFamily="34" charset="0"/>
                <a:cs typeface="Helvetica" panose="020B0604020202020204" pitchFamily="34" charset="0"/>
              </a:rPr>
              <a:t>www.myroad.com</a:t>
            </a:r>
            <a:r>
              <a:rPr lang="en-US" altLang="en-US" sz="2200" dirty="0">
                <a:latin typeface="Helvetica" panose="020B0604020202020204" pitchFamily="34" charset="0"/>
                <a:ea typeface="Helvetica" panose="020B0604020202020204" pitchFamily="34" charset="0"/>
                <a:cs typeface="Helvetica" panose="020B0604020202020204" pitchFamily="34" charset="0"/>
              </a:rPr>
              <a:t> </a:t>
            </a:r>
            <a:r>
              <a:rPr lang="en-US" altLang="en-US" sz="1600" dirty="0">
                <a:latin typeface="Helvetica" panose="020B0604020202020204" pitchFamily="34" charset="0"/>
                <a:ea typeface="Helvetica" panose="020B0604020202020204" pitchFamily="34" charset="0"/>
                <a:cs typeface="Helvetica" panose="020B0604020202020204" pitchFamily="34" charset="0"/>
              </a:rPr>
              <a:t>(fee service offered by The College Board)</a:t>
            </a:r>
          </a:p>
          <a:p>
            <a:pPr eaLnBrk="1" hangingPunct="1">
              <a:spcBef>
                <a:spcPct val="20000"/>
              </a:spcBef>
              <a:buFont typeface="Arial" panose="020B0604020202020204" pitchFamily="34" charset="0"/>
              <a:buChar char="•"/>
            </a:pPr>
            <a:r>
              <a:rPr lang="en-US" altLang="en-US" sz="2200" b="1" dirty="0">
                <a:latin typeface="Helvetica" panose="020B0604020202020204" pitchFamily="34" charset="0"/>
                <a:ea typeface="Helvetica" panose="020B0604020202020204" pitchFamily="34" charset="0"/>
                <a:cs typeface="Helvetica" panose="020B0604020202020204" pitchFamily="34" charset="0"/>
              </a:rPr>
              <a:t>www.nymentor.com</a:t>
            </a:r>
            <a:endParaRPr lang="en-US" altLang="en-US" sz="22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n-US" altLang="en-US" sz="2200" b="1" dirty="0">
                <a:latin typeface="Helvetica" panose="020B0604020202020204" pitchFamily="34" charset="0"/>
                <a:ea typeface="Helvetica" panose="020B0604020202020204" pitchFamily="34" charset="0"/>
                <a:cs typeface="Helvetica" panose="020B0604020202020204" pitchFamily="34" charset="0"/>
              </a:rPr>
              <a:t>www.nysacac.org</a:t>
            </a:r>
            <a:r>
              <a:rPr lang="en-US" altLang="en-US" sz="2200" dirty="0">
                <a:latin typeface="Helvetica" panose="020B0604020202020204" pitchFamily="34" charset="0"/>
                <a:ea typeface="Helvetica" panose="020B0604020202020204" pitchFamily="34" charset="0"/>
                <a:cs typeface="Helvetica" panose="020B0604020202020204" pitchFamily="34" charset="0"/>
              </a:rPr>
              <a:t> </a:t>
            </a:r>
            <a:r>
              <a:rPr lang="en-US" altLang="en-US" sz="1600" dirty="0">
                <a:latin typeface="Helvetica" panose="020B0604020202020204" pitchFamily="34" charset="0"/>
                <a:ea typeface="Helvetica" panose="020B0604020202020204" pitchFamily="34" charset="0"/>
                <a:cs typeface="Helvetica" panose="020B0604020202020204" pitchFamily="34" charset="0"/>
              </a:rPr>
              <a:t>(NY State Association for College Admission Counseling</a:t>
            </a:r>
            <a:r>
              <a:rPr lang="en-US" altLang="en-US" sz="1600" dirty="0" smtClean="0">
                <a:latin typeface="Helvetica" panose="020B0604020202020204" pitchFamily="34" charset="0"/>
                <a:ea typeface="Helvetica" panose="020B0604020202020204" pitchFamily="34" charset="0"/>
                <a:cs typeface="Helvetica" panose="020B0604020202020204" pitchFamily="34" charset="0"/>
              </a:rPr>
              <a:t>)</a:t>
            </a:r>
            <a:endParaRPr lang="en-US" altLang="en-US" sz="2200" dirty="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endParaRPr lang="en-US" altLang="en-US" sz="2200" dirty="0">
              <a:latin typeface="Helvetica" panose="020B0604020202020204" pitchFamily="34" charset="0"/>
              <a:ea typeface="Helvetica" panose="020B0604020202020204" pitchFamily="34" charset="0"/>
              <a:cs typeface="Helvetica" panose="020B0604020202020204" pitchFamily="34" charset="0"/>
            </a:endParaRPr>
          </a:p>
        </p:txBody>
      </p:sp>
      <p:sp>
        <p:nvSpPr>
          <p:cNvPr id="31748"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B503FB1-5760-46F7-88B2-EB1E59E60660}" type="slidenum">
              <a:rPr lang="en-US" altLang="en-US" sz="1400" smtClean="0">
                <a:solidFill>
                  <a:schemeClr val="bg1"/>
                </a:solidFill>
              </a:rPr>
              <a:pPr/>
              <a:t>16</a:t>
            </a:fld>
            <a:endParaRPr lang="en-US" altLang="en-US" sz="1400" smtClean="0">
              <a:solidFill>
                <a:schemeClr val="bg1"/>
              </a:solidFill>
            </a:endParaRPr>
          </a:p>
        </p:txBody>
      </p:sp>
      <p:sp>
        <p:nvSpPr>
          <p:cNvPr id="31749"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31750" name="Picture 6" descr="PPT_QC_CUNY_logo.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49"/>
          <p:cNvSpPr>
            <a:spLocks noChangeArrowheads="1"/>
          </p:cNvSpPr>
          <p:nvPr/>
        </p:nvSpPr>
        <p:spPr bwMode="auto">
          <a:xfrm>
            <a:off x="457200" y="762000"/>
            <a:ext cx="84232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La selección de la universidad</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0482" name="Rectangle 50"/>
          <p:cNvSpPr>
            <a:spLocks noChangeArrowheads="1"/>
          </p:cNvSpPr>
          <p:nvPr/>
        </p:nvSpPr>
        <p:spPr bwMode="auto">
          <a:xfrm>
            <a:off x="457200" y="2027238"/>
            <a:ext cx="8458200" cy="39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en-US" altLang="en-US" dirty="0" smtClean="0">
                <a:latin typeface="Helvetica" charset="0"/>
                <a:ea typeface="Helvetica" charset="0"/>
                <a:cs typeface="Helvetica" charset="0"/>
              </a:rPr>
              <a:t> </a:t>
            </a:r>
            <a:r>
              <a:rPr lang="es-ES" altLang="en-US" dirty="0" smtClean="0">
                <a:latin typeface="Helvetica" charset="0"/>
                <a:ea typeface="Helvetica" charset="0"/>
                <a:cs typeface="Helvetica" charset="0"/>
              </a:rPr>
              <a:t>A pesar de que es útil para los estudiantes tener</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una idea sobre el campo de especialidad en el cual</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les gustaría graduarse, no es necesario saberlo</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cuando están seleccionando una universidad</a:t>
            </a:r>
          </a:p>
          <a:p>
            <a:pPr eaLnBrk="1" hangingPunct="1">
              <a:spcBef>
                <a:spcPct val="20000"/>
              </a:spcBef>
              <a:buFont typeface="Arial" charset="0"/>
              <a:buChar char="•"/>
              <a:defRPr/>
            </a:pPr>
            <a:endParaRPr lang="es-ES" altLang="en-US" dirty="0" smtClean="0">
              <a:latin typeface="Helvetica" charset="0"/>
              <a:ea typeface="Helvetica" charset="0"/>
              <a:cs typeface="Helvetica" charset="0"/>
            </a:endParaRP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 Una educación en artes liberales puede y será un</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buen vehículo para obtener una buena profesión</a:t>
            </a:r>
            <a:endParaRPr lang="en-US" altLang="en-US" dirty="0" smtClean="0">
              <a:latin typeface="Helvetica" charset="0"/>
              <a:ea typeface="Helvetica" charset="0"/>
              <a:cs typeface="Helvetica" charset="0"/>
            </a:endParaRPr>
          </a:p>
          <a:p>
            <a:pPr marL="457200" indent="-457200" eaLnBrk="1" hangingPunct="1">
              <a:spcBef>
                <a:spcPct val="20000"/>
              </a:spcBef>
              <a:buFont typeface="Arial" charset="0"/>
              <a:buChar char="•"/>
              <a:defRPr/>
            </a:pPr>
            <a:endParaRPr lang="en-US" altLang="en-US" dirty="0" smtClean="0">
              <a:latin typeface="Helvetica" charset="0"/>
              <a:ea typeface="Helvetica" charset="0"/>
              <a:cs typeface="Helvetica" charset="0"/>
            </a:endParaRPr>
          </a:p>
        </p:txBody>
      </p:sp>
      <p:sp>
        <p:nvSpPr>
          <p:cNvPr id="17412"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B95570B-CA35-44F3-AD13-A9B8CF4525D7}" type="slidenum">
              <a:rPr lang="en-US" altLang="en-US" sz="1400" smtClean="0">
                <a:solidFill>
                  <a:schemeClr val="bg1"/>
                </a:solidFill>
              </a:rPr>
              <a:pPr/>
              <a:t>2</a:t>
            </a:fld>
            <a:endParaRPr lang="en-US" altLang="en-US" sz="1400" smtClean="0">
              <a:solidFill>
                <a:schemeClr val="bg1"/>
              </a:solidFill>
            </a:endParaRPr>
          </a:p>
        </p:txBody>
      </p:sp>
      <p:sp>
        <p:nvSpPr>
          <p:cNvPr id="17413"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17414"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49"/>
          <p:cNvSpPr>
            <a:spLocks noChangeArrowheads="1"/>
          </p:cNvSpPr>
          <p:nvPr/>
        </p:nvSpPr>
        <p:spPr bwMode="auto">
          <a:xfrm>
            <a:off x="457200" y="762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La selección de la universidad</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17410" name="Rectangle 50"/>
          <p:cNvSpPr>
            <a:spLocks noChangeArrowheads="1"/>
          </p:cNvSpPr>
          <p:nvPr/>
        </p:nvSpPr>
        <p:spPr bwMode="auto">
          <a:xfrm>
            <a:off x="457200" y="2119313"/>
            <a:ext cx="8001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Existen más de 3,300 universidades en los EE.UU.</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Generalmente, los estudiantes solicitan ingreso entre 6 a 10 universidades diferentes </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Estudiar las opciones y recibir consejería les ayudan a los estudiantes a escoger las instituciones que mejor se acomodan a sus necesidades</a:t>
            </a:r>
            <a:endParaRPr lang="en-US" altLang="en-US" dirty="0" smtClean="0">
              <a:latin typeface="Helvetica" charset="0"/>
              <a:ea typeface="Helvetica" charset="0"/>
              <a:cs typeface="Helvetica" charset="0"/>
            </a:endParaRPr>
          </a:p>
          <a:p>
            <a:pPr eaLnBrk="1" hangingPunct="1">
              <a:spcBef>
                <a:spcPct val="20000"/>
              </a:spcBef>
              <a:buFontTx/>
              <a:buChar char="•"/>
              <a:defRPr/>
            </a:pPr>
            <a:endParaRPr lang="en-US" altLang="en-US" dirty="0" smtClean="0">
              <a:latin typeface="Helvetica" charset="0"/>
              <a:ea typeface="Helvetica" charset="0"/>
              <a:cs typeface="Helvetica" charset="0"/>
            </a:endParaRPr>
          </a:p>
          <a:p>
            <a:pPr eaLnBrk="1" hangingPunct="1">
              <a:spcBef>
                <a:spcPct val="20000"/>
              </a:spcBef>
              <a:buFont typeface="Monotype Sorts" charset="2"/>
              <a:buChar char="!"/>
              <a:defRPr/>
            </a:pPr>
            <a:endParaRPr lang="en-US" altLang="en-US" dirty="0" smtClean="0">
              <a:latin typeface="Helvetica" charset="0"/>
              <a:ea typeface="Helvetica" charset="0"/>
              <a:cs typeface="Helvetica" charset="0"/>
            </a:endParaRPr>
          </a:p>
        </p:txBody>
      </p:sp>
      <p:sp>
        <p:nvSpPr>
          <p:cNvPr id="18436"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0623E71-C948-4B5D-B647-F740EF2BB5A4}" type="slidenum">
              <a:rPr lang="en-US" altLang="en-US" sz="1400" smtClean="0">
                <a:solidFill>
                  <a:schemeClr val="bg1"/>
                </a:solidFill>
              </a:rPr>
              <a:pPr/>
              <a:t>3</a:t>
            </a:fld>
            <a:endParaRPr lang="en-US" altLang="en-US" sz="1400" smtClean="0">
              <a:solidFill>
                <a:schemeClr val="bg1"/>
              </a:solidFill>
            </a:endParaRPr>
          </a:p>
        </p:txBody>
      </p:sp>
      <p:sp>
        <p:nvSpPr>
          <p:cNvPr id="18437"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18438"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49"/>
          <p:cNvSpPr>
            <a:spLocks noChangeArrowheads="1"/>
          </p:cNvSpPr>
          <p:nvPr/>
        </p:nvSpPr>
        <p:spPr bwMode="auto">
          <a:xfrm>
            <a:off x="457200" y="762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La selección de la universidad</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9698" name="Rectangle 50"/>
          <p:cNvSpPr>
            <a:spLocks noChangeArrowheads="1"/>
          </p:cNvSpPr>
          <p:nvPr/>
        </p:nvSpPr>
        <p:spPr bwMode="auto">
          <a:xfrm>
            <a:off x="457200" y="1752600"/>
            <a:ext cx="8229600" cy="4114800"/>
          </a:xfrm>
          <a:prstGeom prst="rect">
            <a:avLst/>
          </a:prstGeom>
          <a:noFill/>
          <a:ln>
            <a:noFill/>
          </a:ln>
          <a:extLst>
            <a:ext uri="{909E8E84-426E-40dd-AFC4-6F175D3DCCD1}"/>
            <a:ext uri="{91240B29-F687-4f45-9708-019B960494DF}"/>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Visiten las universidades – es esencial en el proceso</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de seleccionar una institución universitaria</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Cada universidad en su lista debe ser una opción del agrado del estudiante. </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 Todo estudiante debe tener dos opciones: universidades difíciles de entrar (</a:t>
            </a:r>
            <a:r>
              <a:rPr lang="es-ES" altLang="en-US" dirty="0" err="1" smtClean="0">
                <a:latin typeface="Helvetica" charset="0"/>
                <a:ea typeface="Helvetica" charset="0"/>
                <a:cs typeface="Helvetica" charset="0"/>
              </a:rPr>
              <a:t>reach</a:t>
            </a:r>
            <a:r>
              <a:rPr lang="es-ES" altLang="en-US" dirty="0" smtClean="0">
                <a:latin typeface="Helvetica" charset="0"/>
                <a:ea typeface="Helvetica" charset="0"/>
                <a:cs typeface="Helvetica" charset="0"/>
              </a:rPr>
              <a:t>) y universidades en las cuáles el estudiante tiene una posibilidad casi segura de admisión (safety </a:t>
            </a:r>
            <a:r>
              <a:rPr lang="es-ES" altLang="en-US" dirty="0" err="1" smtClean="0">
                <a:latin typeface="Helvetica" charset="0"/>
                <a:ea typeface="Helvetica" charset="0"/>
                <a:cs typeface="Helvetica" charset="0"/>
              </a:rPr>
              <a:t>schools</a:t>
            </a:r>
            <a:r>
              <a:rPr lang="es-ES" altLang="en-US" dirty="0" smtClean="0">
                <a:latin typeface="Helvetica" charset="0"/>
                <a:ea typeface="Helvetica" charset="0"/>
                <a:cs typeface="Helvetica" charset="0"/>
              </a:rPr>
              <a:t>)</a:t>
            </a:r>
            <a:endParaRPr lang="en-US" altLang="en-US" dirty="0" smtClean="0">
              <a:latin typeface="Helvetica" charset="0"/>
              <a:ea typeface="Helvetica" charset="0"/>
              <a:cs typeface="Helvetica" charset="0"/>
            </a:endParaRPr>
          </a:p>
          <a:p>
            <a:pPr eaLnBrk="1" hangingPunct="1">
              <a:spcBef>
                <a:spcPct val="20000"/>
              </a:spcBef>
              <a:buFontTx/>
              <a:buBlip>
                <a:blip r:embed="rId2"/>
              </a:buBlip>
              <a:defRPr/>
            </a:pPr>
            <a:endParaRPr lang="es-ES" altLang="en-US" dirty="0" smtClean="0">
              <a:latin typeface="Helvetica" charset="0"/>
              <a:ea typeface="Helvetica" charset="0"/>
              <a:cs typeface="Helvetica" charset="0"/>
            </a:endParaRPr>
          </a:p>
        </p:txBody>
      </p:sp>
      <p:sp>
        <p:nvSpPr>
          <p:cNvPr id="19460"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B305708-9EE8-4EE4-99C5-FB71333270C2}" type="slidenum">
              <a:rPr lang="en-US" altLang="en-US" sz="1400" smtClean="0">
                <a:solidFill>
                  <a:schemeClr val="bg1"/>
                </a:solidFill>
              </a:rPr>
              <a:pPr/>
              <a:t>4</a:t>
            </a:fld>
            <a:endParaRPr lang="en-US" altLang="en-US" sz="1400" smtClean="0">
              <a:solidFill>
                <a:schemeClr val="bg1"/>
              </a:solidFill>
            </a:endParaRPr>
          </a:p>
        </p:txBody>
      </p:sp>
      <p:sp>
        <p:nvSpPr>
          <p:cNvPr id="19461"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19462" name="Picture 5" descr="PPT_QC_CUNY_logo.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49"/>
          <p:cNvSpPr>
            <a:spLocks noChangeArrowheads="1"/>
          </p:cNvSpPr>
          <p:nvPr/>
        </p:nvSpPr>
        <p:spPr bwMode="auto">
          <a:xfrm>
            <a:off x="508000" y="990600"/>
            <a:ext cx="868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¿Qué elementos hacen que una</a:t>
            </a:r>
            <a:br>
              <a:rPr lang="es-ES" altLang="en-US" sz="4000" b="1">
                <a:latin typeface="Helvetica" panose="020B0604020202020204" pitchFamily="34" charset="0"/>
                <a:ea typeface="Helvetica" panose="020B0604020202020204" pitchFamily="34" charset="0"/>
                <a:cs typeface="Helvetica" panose="020B0604020202020204" pitchFamily="34" charset="0"/>
              </a:rPr>
            </a:br>
            <a:r>
              <a:rPr lang="es-ES" altLang="en-US" sz="4000" b="1">
                <a:latin typeface="Helvetica" panose="020B0604020202020204" pitchFamily="34" charset="0"/>
                <a:ea typeface="Helvetica" panose="020B0604020202020204" pitchFamily="34" charset="0"/>
                <a:cs typeface="Helvetica" panose="020B0604020202020204" pitchFamily="34" charset="0"/>
              </a:rPr>
              <a:t>lista de selección sea óptima?</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19458" name="Rectangle 50"/>
          <p:cNvSpPr>
            <a:spLocks noChangeArrowheads="1"/>
          </p:cNvSpPr>
          <p:nvPr/>
        </p:nvSpPr>
        <p:spPr bwMode="auto">
          <a:xfrm>
            <a:off x="520700" y="2590800"/>
            <a:ext cx="86233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en-US" altLang="en-US" dirty="0" smtClean="0">
                <a:latin typeface="Helvetica" charset="0"/>
                <a:ea typeface="Helvetica" charset="0"/>
                <a:cs typeface="Helvetica" charset="0"/>
              </a:rPr>
              <a:t> </a:t>
            </a:r>
            <a:r>
              <a:rPr lang="es-ES" altLang="en-US" dirty="0" smtClean="0">
                <a:latin typeface="Helvetica" charset="0"/>
                <a:ea typeface="Helvetica" charset="0"/>
                <a:cs typeface="Helvetica" charset="0"/>
              </a:rPr>
              <a:t>La lista debe tener de 6 a 10 opciones de</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instituciones universitarias diferentes</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 Cada una de éstas universidades debe ser</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calificadas como difíciles de entrar, mediana</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probabilidad y admisión segura (safety </a:t>
            </a:r>
            <a:r>
              <a:rPr lang="es-ES" altLang="en-US" dirty="0" err="1" smtClean="0">
                <a:latin typeface="Helvetica" charset="0"/>
                <a:ea typeface="Helvetica" charset="0"/>
                <a:cs typeface="Helvetica" charset="0"/>
              </a:rPr>
              <a:t>schools</a:t>
            </a:r>
            <a:r>
              <a:rPr lang="es-ES" altLang="en-US" dirty="0" smtClean="0">
                <a:latin typeface="Helvetica" charset="0"/>
                <a:ea typeface="Helvetica" charset="0"/>
                <a:cs typeface="Helvetica" charset="0"/>
              </a:rPr>
              <a:t>)</a:t>
            </a:r>
            <a:endParaRPr lang="en-US" altLang="en-US" dirty="0" smtClean="0">
              <a:latin typeface="Helvetica" charset="0"/>
              <a:ea typeface="Helvetica" charset="0"/>
              <a:cs typeface="Helvetica" charset="0"/>
            </a:endParaRPr>
          </a:p>
          <a:p>
            <a:pPr eaLnBrk="1" hangingPunct="1">
              <a:spcBef>
                <a:spcPct val="20000"/>
              </a:spcBef>
              <a:buFontTx/>
              <a:buChar char="•"/>
              <a:defRPr/>
            </a:pPr>
            <a:endParaRPr lang="en-US" altLang="en-US" dirty="0" smtClean="0">
              <a:latin typeface="Helvetica" charset="0"/>
              <a:ea typeface="Helvetica" charset="0"/>
              <a:cs typeface="Helvetica" charset="0"/>
            </a:endParaRPr>
          </a:p>
        </p:txBody>
      </p:sp>
      <p:sp>
        <p:nvSpPr>
          <p:cNvPr id="20484"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AD1574F-19F3-4AF7-834F-A7EFB0AEAC3C}" type="slidenum">
              <a:rPr lang="en-US" altLang="en-US" sz="1400" smtClean="0">
                <a:solidFill>
                  <a:schemeClr val="bg1"/>
                </a:solidFill>
              </a:rPr>
              <a:pPr/>
              <a:t>5</a:t>
            </a:fld>
            <a:endParaRPr lang="en-US" altLang="en-US" sz="1400" smtClean="0">
              <a:solidFill>
                <a:schemeClr val="bg1"/>
              </a:solidFill>
            </a:endParaRPr>
          </a:p>
        </p:txBody>
      </p:sp>
      <p:sp>
        <p:nvSpPr>
          <p:cNvPr id="20485"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0486"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49"/>
          <p:cNvSpPr>
            <a:spLocks noChangeArrowheads="1"/>
          </p:cNvSpPr>
          <p:nvPr/>
        </p:nvSpPr>
        <p:spPr bwMode="auto">
          <a:xfrm>
            <a:off x="533400" y="990600"/>
            <a:ext cx="8839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¿Cómo las universidades</a:t>
            </a:r>
            <a:br>
              <a:rPr lang="es-ES" altLang="en-US" sz="4000" b="1">
                <a:latin typeface="Helvetica" panose="020B0604020202020204" pitchFamily="34" charset="0"/>
                <a:ea typeface="Helvetica" panose="020B0604020202020204" pitchFamily="34" charset="0"/>
                <a:cs typeface="Helvetica" panose="020B0604020202020204" pitchFamily="34" charset="0"/>
              </a:rPr>
            </a:br>
            <a:r>
              <a:rPr lang="es-ES" altLang="en-US" sz="4000" b="1">
                <a:latin typeface="Helvetica" panose="020B0604020202020204" pitchFamily="34" charset="0"/>
                <a:ea typeface="Helvetica" panose="020B0604020202020204" pitchFamily="34" charset="0"/>
                <a:cs typeface="Helvetica" panose="020B0604020202020204" pitchFamily="34" charset="0"/>
              </a:rPr>
              <a:t>escogen a los estudiantes?</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 name="Rectangle 50"/>
          <p:cNvSpPr>
            <a:spLocks noChangeArrowheads="1"/>
          </p:cNvSpPr>
          <p:nvPr/>
        </p:nvSpPr>
        <p:spPr bwMode="auto">
          <a:xfrm>
            <a:off x="546100" y="2286000"/>
            <a:ext cx="84455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0" indent="0" eaLnBrk="1" hangingPunct="1">
              <a:spcBef>
                <a:spcPct val="20000"/>
              </a:spcBef>
              <a:defRPr/>
            </a:pPr>
            <a:r>
              <a:rPr lang="es-ES" altLang="en-US" sz="2000" smtClean="0">
                <a:latin typeface="Helvetica" charset="0"/>
                <a:ea typeface="Helvetica" charset="0"/>
                <a:cs typeface="Helvetica" charset="0"/>
              </a:rPr>
              <a:t>Los </a:t>
            </a:r>
            <a:r>
              <a:rPr lang="es-ES" altLang="en-US" sz="2000" dirty="0" smtClean="0">
                <a:latin typeface="Helvetica" charset="0"/>
                <a:ea typeface="Helvetica" charset="0"/>
                <a:cs typeface="Helvetica" charset="0"/>
              </a:rPr>
              <a:t>oficiales encargados de admisiones examinan los documentos</a:t>
            </a:r>
            <a:br>
              <a:rPr lang="es-ES" altLang="en-US" sz="2000" dirty="0" smtClean="0">
                <a:latin typeface="Helvetica" charset="0"/>
                <a:ea typeface="Helvetica" charset="0"/>
                <a:cs typeface="Helvetica" charset="0"/>
              </a:rPr>
            </a:br>
            <a:r>
              <a:rPr lang="es-ES" altLang="en-US" sz="2000" dirty="0" smtClean="0">
                <a:latin typeface="Helvetica" charset="0"/>
                <a:ea typeface="Helvetica" charset="0"/>
                <a:cs typeface="Helvetica" charset="0"/>
              </a:rPr>
              <a:t> de cada estudiante y hacen su selección basándose en los criterios</a:t>
            </a:r>
            <a:br>
              <a:rPr lang="es-ES" altLang="en-US" sz="2000" dirty="0" smtClean="0">
                <a:latin typeface="Helvetica" charset="0"/>
                <a:ea typeface="Helvetica" charset="0"/>
                <a:cs typeface="Helvetica" charset="0"/>
              </a:rPr>
            </a:br>
            <a:r>
              <a:rPr lang="es-ES" altLang="en-US" sz="2000" dirty="0" smtClean="0">
                <a:latin typeface="Helvetica" charset="0"/>
                <a:ea typeface="Helvetica" charset="0"/>
                <a:cs typeface="Helvetica" charset="0"/>
              </a:rPr>
              <a:t> y necesidades de cada universidad.  Ellos buscan estudiantes que</a:t>
            </a:r>
            <a:br>
              <a:rPr lang="es-ES" altLang="en-US" sz="2000" dirty="0" smtClean="0">
                <a:latin typeface="Helvetica" charset="0"/>
                <a:ea typeface="Helvetica" charset="0"/>
                <a:cs typeface="Helvetica" charset="0"/>
              </a:rPr>
            </a:br>
            <a:r>
              <a:rPr lang="es-ES" altLang="en-US" sz="2000" dirty="0" smtClean="0">
                <a:latin typeface="Helvetica" charset="0"/>
                <a:ea typeface="Helvetica" charset="0"/>
                <a:cs typeface="Helvetica" charset="0"/>
              </a:rPr>
              <a:t> sean:</a:t>
            </a:r>
          </a:p>
          <a:p>
            <a:pPr lvl="1" eaLnBrk="1" hangingPunct="1">
              <a:spcBef>
                <a:spcPct val="20000"/>
              </a:spcBef>
              <a:buFontTx/>
              <a:buChar char="–"/>
              <a:defRPr/>
            </a:pPr>
            <a:r>
              <a:rPr lang="es-ES" altLang="en-US" sz="2000" dirty="0" smtClean="0">
                <a:latin typeface="Helvetica" charset="0"/>
                <a:ea typeface="Helvetica" charset="0"/>
                <a:cs typeface="Helvetica" charset="0"/>
              </a:rPr>
              <a:t>Académicamente sobresalientes </a:t>
            </a:r>
          </a:p>
          <a:p>
            <a:pPr lvl="1" eaLnBrk="1" hangingPunct="1">
              <a:spcBef>
                <a:spcPct val="20000"/>
              </a:spcBef>
              <a:buFontTx/>
              <a:buChar char="–"/>
              <a:defRPr/>
            </a:pPr>
            <a:r>
              <a:rPr lang="es-ES" altLang="en-US" sz="2000" dirty="0" smtClean="0">
                <a:latin typeface="Helvetica" charset="0"/>
                <a:ea typeface="Helvetica" charset="0"/>
                <a:cs typeface="Helvetica" charset="0"/>
              </a:rPr>
              <a:t>Diversos en términos demográficos y étnicos</a:t>
            </a:r>
          </a:p>
          <a:p>
            <a:pPr lvl="1" eaLnBrk="1" hangingPunct="1">
              <a:spcBef>
                <a:spcPct val="20000"/>
              </a:spcBef>
              <a:buFontTx/>
              <a:buChar char="–"/>
              <a:defRPr/>
            </a:pPr>
            <a:r>
              <a:rPr lang="es-ES" altLang="en-US" sz="2000" dirty="0" smtClean="0">
                <a:latin typeface="Helvetica" charset="0"/>
                <a:ea typeface="Helvetica" charset="0"/>
                <a:cs typeface="Helvetica" charset="0"/>
              </a:rPr>
              <a:t>Admisiones especiales (descendencia, atletismo, talentos especiales, etc.)</a:t>
            </a:r>
          </a:p>
          <a:p>
            <a:pPr lvl="1" eaLnBrk="1" hangingPunct="1">
              <a:spcBef>
                <a:spcPct val="20000"/>
              </a:spcBef>
              <a:buFontTx/>
              <a:buChar char="–"/>
              <a:defRPr/>
            </a:pPr>
            <a:r>
              <a:rPr lang="es-ES" altLang="en-US" sz="2000" dirty="0" smtClean="0">
                <a:latin typeface="Helvetica" charset="0"/>
                <a:ea typeface="Helvetica" charset="0"/>
                <a:cs typeface="Helvetica" charset="0"/>
              </a:rPr>
              <a:t>Estudiantes que no hayan estado representados anteriormente</a:t>
            </a:r>
          </a:p>
          <a:p>
            <a:pPr marL="800100" lvl="1" indent="-342900" eaLnBrk="1" hangingPunct="1">
              <a:spcBef>
                <a:spcPct val="20000"/>
              </a:spcBef>
              <a:buFont typeface="Arial" charset="0"/>
              <a:buChar char="•"/>
              <a:defRPr/>
            </a:pPr>
            <a:endParaRPr lang="en-US" altLang="en-US" sz="2000" dirty="0" smtClean="0">
              <a:latin typeface="Helvetica" charset="0"/>
              <a:ea typeface="Helvetica" charset="0"/>
              <a:cs typeface="Helvetica" charset="0"/>
            </a:endParaRPr>
          </a:p>
        </p:txBody>
      </p:sp>
      <p:sp>
        <p:nvSpPr>
          <p:cNvPr id="21508"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D5F7276-D733-4C5F-AA57-EB44248C50C7}" type="slidenum">
              <a:rPr lang="en-US" altLang="en-US" sz="1400" smtClean="0">
                <a:solidFill>
                  <a:schemeClr val="bg1"/>
                </a:solidFill>
              </a:rPr>
              <a:pPr/>
              <a:t>6</a:t>
            </a:fld>
            <a:endParaRPr lang="en-US" altLang="en-US" sz="1400" smtClean="0">
              <a:solidFill>
                <a:schemeClr val="bg1"/>
              </a:solidFill>
            </a:endParaRPr>
          </a:p>
        </p:txBody>
      </p:sp>
      <p:sp>
        <p:nvSpPr>
          <p:cNvPr id="21509"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1510"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49"/>
          <p:cNvSpPr>
            <a:spLocks noChangeArrowheads="1"/>
          </p:cNvSpPr>
          <p:nvPr/>
        </p:nvSpPr>
        <p:spPr bwMode="auto">
          <a:xfrm>
            <a:off x="444500" y="7620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¿Qué significa el criterio demográfico?</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 name="Rectangle 50"/>
          <p:cNvSpPr>
            <a:spLocks noChangeArrowheads="1"/>
          </p:cNvSpPr>
          <p:nvPr/>
        </p:nvSpPr>
        <p:spPr bwMode="auto">
          <a:xfrm>
            <a:off x="431800" y="2133600"/>
            <a:ext cx="8686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Localización geográfica: Las universidades desean</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estudiantes que provengan de diferentes áreas</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Las universidades buscan estudiantes que sean</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étnicamente y racialmente diversos</a:t>
            </a:r>
          </a:p>
          <a:p>
            <a:pPr marL="457200" indent="-457200" eaLnBrk="1" hangingPunct="1">
              <a:spcBef>
                <a:spcPct val="20000"/>
              </a:spcBef>
              <a:buFont typeface="Arial" charset="0"/>
              <a:buChar char="•"/>
              <a:defRPr/>
            </a:pPr>
            <a:r>
              <a:rPr lang="es-ES" altLang="en-US" dirty="0" smtClean="0">
                <a:latin typeface="Helvetica" charset="0"/>
                <a:ea typeface="Helvetica" charset="0"/>
                <a:cs typeface="Helvetica" charset="0"/>
              </a:rPr>
              <a:t>Las instituciones universitarias quieren estudiantes</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con habilidades e intereses diferentes para</a:t>
            </a:r>
            <a:br>
              <a:rPr lang="es-ES" altLang="en-US" dirty="0" smtClean="0">
                <a:latin typeface="Helvetica" charset="0"/>
                <a:ea typeface="Helvetica" charset="0"/>
                <a:cs typeface="Helvetica" charset="0"/>
              </a:rPr>
            </a:br>
            <a:r>
              <a:rPr lang="es-ES" altLang="en-US" dirty="0" smtClean="0">
                <a:latin typeface="Helvetica" charset="0"/>
                <a:ea typeface="Helvetica" charset="0"/>
                <a:cs typeface="Helvetica" charset="0"/>
              </a:rPr>
              <a:t> complementar sus comunidades estudiantiles</a:t>
            </a:r>
            <a:endParaRPr lang="en-US" altLang="en-US" dirty="0" smtClean="0">
              <a:latin typeface="Helvetica" charset="0"/>
              <a:ea typeface="Helvetica" charset="0"/>
              <a:cs typeface="Helvetica" charset="0"/>
            </a:endParaRPr>
          </a:p>
          <a:p>
            <a:pPr eaLnBrk="1" hangingPunct="1">
              <a:spcBef>
                <a:spcPct val="20000"/>
              </a:spcBef>
              <a:buFontTx/>
              <a:buChar char="•"/>
              <a:defRPr/>
            </a:pPr>
            <a:endParaRPr lang="en-US" altLang="en-US" dirty="0" smtClean="0">
              <a:latin typeface="Helvetica" charset="0"/>
              <a:ea typeface="Helvetica" charset="0"/>
              <a:cs typeface="Helvetica" charset="0"/>
            </a:endParaRPr>
          </a:p>
        </p:txBody>
      </p:sp>
      <p:sp>
        <p:nvSpPr>
          <p:cNvPr id="22532"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C7F43AA-8393-4396-916B-56536C28C85A}" type="slidenum">
              <a:rPr lang="en-US" altLang="en-US" sz="1400" smtClean="0">
                <a:solidFill>
                  <a:schemeClr val="bg1"/>
                </a:solidFill>
              </a:rPr>
              <a:pPr/>
              <a:t>7</a:t>
            </a:fld>
            <a:endParaRPr lang="en-US" altLang="en-US" sz="1400" smtClean="0">
              <a:solidFill>
                <a:schemeClr val="bg1"/>
              </a:solidFill>
            </a:endParaRPr>
          </a:p>
        </p:txBody>
      </p:sp>
      <p:sp>
        <p:nvSpPr>
          <p:cNvPr id="22533"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2534"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9"/>
          <p:cNvSpPr>
            <a:spLocks noChangeArrowheads="1"/>
          </p:cNvSpPr>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¿Qué compone la carpeta o archivo del estudiante?</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 name="Rectangle 50"/>
          <p:cNvSpPr>
            <a:spLocks noChangeArrowheads="1"/>
          </p:cNvSpPr>
          <p:nvPr/>
        </p:nvSpPr>
        <p:spPr bwMode="auto">
          <a:xfrm>
            <a:off x="457200" y="2057400"/>
            <a:ext cx="8686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marL="457200" indent="-457200" eaLnBrk="1" hangingPunct="1">
              <a:spcBef>
                <a:spcPct val="20000"/>
              </a:spcBef>
              <a:buFont typeface="Arial" charset="0"/>
              <a:buChar char="•"/>
              <a:defRPr/>
            </a:pPr>
            <a:r>
              <a:rPr lang="ja-JP" altLang="en-US" sz="2000" dirty="0" smtClean="0">
                <a:latin typeface="Helvetica" charset="0"/>
                <a:ea typeface="Helvetica" charset="0"/>
                <a:cs typeface="Helvetica" charset="0"/>
              </a:rPr>
              <a:t>“</a:t>
            </a:r>
            <a:r>
              <a:rPr lang="es-ES" altLang="ja-JP" sz="2000" dirty="0" err="1" smtClean="0">
                <a:latin typeface="Helvetica" charset="0"/>
                <a:ea typeface="Helvetica" charset="0"/>
                <a:cs typeface="Helvetica" charset="0"/>
              </a:rPr>
              <a:t>Transcript</a:t>
            </a:r>
            <a:r>
              <a:rPr lang="es-ES" altLang="en-US" sz="2000" dirty="0" smtClean="0">
                <a:latin typeface="Helvetica" charset="0"/>
                <a:ea typeface="Helvetica" charset="0"/>
                <a:cs typeface="Helvetica" charset="0"/>
              </a:rPr>
              <a:t>”</a:t>
            </a:r>
            <a:r>
              <a:rPr lang="es-ES" altLang="ja-JP" sz="2000" dirty="0" smtClean="0">
                <a:latin typeface="Helvetica" charset="0"/>
                <a:ea typeface="Helvetica" charset="0"/>
                <a:cs typeface="Helvetica" charset="0"/>
              </a:rPr>
              <a:t> / Carpeta o archivo del estudiante (el documento que</a:t>
            </a:r>
            <a:br>
              <a:rPr lang="es-ES" altLang="ja-JP" sz="2000" dirty="0" smtClean="0">
                <a:latin typeface="Helvetica" charset="0"/>
                <a:ea typeface="Helvetica" charset="0"/>
                <a:cs typeface="Helvetica" charset="0"/>
              </a:rPr>
            </a:br>
            <a:r>
              <a:rPr lang="es-ES" altLang="ja-JP" sz="2000" dirty="0" smtClean="0">
                <a:latin typeface="Helvetica" charset="0"/>
                <a:ea typeface="Helvetica" charset="0"/>
                <a:cs typeface="Helvetica" charset="0"/>
              </a:rPr>
              <a:t>contiene las calificaciones finales de los grados 9 al 11 y la mitad</a:t>
            </a:r>
            <a:br>
              <a:rPr lang="es-ES" altLang="ja-JP" sz="2000" dirty="0" smtClean="0">
                <a:latin typeface="Helvetica" charset="0"/>
                <a:ea typeface="Helvetica" charset="0"/>
                <a:cs typeface="Helvetica" charset="0"/>
              </a:rPr>
            </a:br>
            <a:r>
              <a:rPr lang="es-ES" altLang="ja-JP" sz="2000" dirty="0" smtClean="0">
                <a:latin typeface="Helvetica" charset="0"/>
                <a:ea typeface="Helvetica" charset="0"/>
                <a:cs typeface="Helvetica" charset="0"/>
              </a:rPr>
              <a:t>del grado 12)</a:t>
            </a:r>
          </a:p>
          <a:p>
            <a:pPr eaLnBrk="1" hangingPunct="1">
              <a:spcBef>
                <a:spcPct val="20000"/>
              </a:spcBef>
              <a:buFont typeface="Arial" charset="0"/>
              <a:buChar char="•"/>
              <a:defRPr/>
            </a:pPr>
            <a:r>
              <a:rPr lang="es-ES" altLang="en-US" sz="2000" dirty="0" smtClean="0">
                <a:latin typeface="Helvetica" charset="0"/>
                <a:ea typeface="Helvetica" charset="0"/>
                <a:cs typeface="Helvetica" charset="0"/>
              </a:rPr>
              <a:t>  Resultados de las pruebas académicas (SAT, ACT, AP o TOEFL si aplica)</a:t>
            </a:r>
          </a:p>
          <a:p>
            <a:pPr eaLnBrk="1" hangingPunct="1">
              <a:spcBef>
                <a:spcPct val="20000"/>
              </a:spcBef>
              <a:buFont typeface="Arial" charset="0"/>
              <a:buChar char="•"/>
              <a:defRPr/>
            </a:pPr>
            <a:r>
              <a:rPr lang="es-ES" altLang="en-US" sz="2000" dirty="0" smtClean="0">
                <a:latin typeface="Helvetica" charset="0"/>
                <a:ea typeface="Helvetica" charset="0"/>
                <a:cs typeface="Helvetica" charset="0"/>
              </a:rPr>
              <a:t>  Cartas de recomendación de los maestros/consejeros</a:t>
            </a:r>
          </a:p>
          <a:p>
            <a:pPr eaLnBrk="1" hangingPunct="1">
              <a:spcBef>
                <a:spcPct val="20000"/>
              </a:spcBef>
              <a:buFont typeface="Arial" charset="0"/>
              <a:buChar char="•"/>
              <a:defRPr/>
            </a:pPr>
            <a:r>
              <a:rPr lang="es-ES" altLang="en-US" sz="2000" dirty="0" smtClean="0">
                <a:latin typeface="Helvetica" charset="0"/>
                <a:ea typeface="Helvetica" charset="0"/>
                <a:cs typeface="Helvetica" charset="0"/>
              </a:rPr>
              <a:t>  Ensayo personal del estudiante</a:t>
            </a:r>
          </a:p>
          <a:p>
            <a:pPr eaLnBrk="1" hangingPunct="1">
              <a:spcBef>
                <a:spcPct val="20000"/>
              </a:spcBef>
              <a:buFont typeface="Arial" charset="0"/>
              <a:buChar char="•"/>
              <a:defRPr/>
            </a:pPr>
            <a:r>
              <a:rPr lang="es-ES" altLang="en-US" sz="2000" dirty="0" smtClean="0">
                <a:latin typeface="Helvetica" charset="0"/>
                <a:ea typeface="Helvetica" charset="0"/>
                <a:cs typeface="Helvetica" charset="0"/>
              </a:rPr>
              <a:t>  Solicitud: información personal, información de la escuela</a:t>
            </a:r>
            <a:br>
              <a:rPr lang="es-ES" altLang="en-US" sz="2000" dirty="0" smtClean="0">
                <a:latin typeface="Helvetica" charset="0"/>
                <a:ea typeface="Helvetica" charset="0"/>
                <a:cs typeface="Helvetica" charset="0"/>
              </a:rPr>
            </a:br>
            <a:r>
              <a:rPr lang="es-ES" altLang="en-US" sz="2000" dirty="0" smtClean="0">
                <a:latin typeface="Helvetica" charset="0"/>
                <a:ea typeface="Helvetica" charset="0"/>
                <a:cs typeface="Helvetica" charset="0"/>
              </a:rPr>
              <a:t>  secundaria, detalles sobre las actividades extracurriculares del</a:t>
            </a:r>
            <a:br>
              <a:rPr lang="es-ES" altLang="en-US" sz="2000" dirty="0" smtClean="0">
                <a:latin typeface="Helvetica" charset="0"/>
                <a:ea typeface="Helvetica" charset="0"/>
                <a:cs typeface="Helvetica" charset="0"/>
              </a:rPr>
            </a:br>
            <a:r>
              <a:rPr lang="es-ES" altLang="en-US" sz="2000" dirty="0" smtClean="0">
                <a:latin typeface="Helvetica" charset="0"/>
                <a:ea typeface="Helvetica" charset="0"/>
                <a:cs typeface="Helvetica" charset="0"/>
              </a:rPr>
              <a:t>  estudiante</a:t>
            </a:r>
          </a:p>
          <a:p>
            <a:pPr eaLnBrk="1" hangingPunct="1">
              <a:spcBef>
                <a:spcPct val="20000"/>
              </a:spcBef>
              <a:buFont typeface="Arial" charset="0"/>
              <a:buChar char="•"/>
              <a:defRPr/>
            </a:pPr>
            <a:r>
              <a:rPr lang="es-ES" altLang="en-US" sz="2000" dirty="0" smtClean="0">
                <a:latin typeface="Helvetica" charset="0"/>
                <a:ea typeface="Helvetica" charset="0"/>
                <a:cs typeface="Helvetica" charset="0"/>
              </a:rPr>
              <a:t>  Notas sobre la entrevista</a:t>
            </a:r>
            <a:endParaRPr lang="en-US" altLang="en-US" sz="2000" dirty="0" smtClean="0">
              <a:latin typeface="Helvetica" charset="0"/>
              <a:ea typeface="Helvetica" charset="0"/>
              <a:cs typeface="Helvetica" charset="0"/>
            </a:endParaRPr>
          </a:p>
        </p:txBody>
      </p:sp>
      <p:sp>
        <p:nvSpPr>
          <p:cNvPr id="23556"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9928D3-176C-4F9C-89C1-90F85E31D117}" type="slidenum">
              <a:rPr lang="en-US" altLang="en-US" sz="1400" smtClean="0">
                <a:solidFill>
                  <a:schemeClr val="bg1"/>
                </a:solidFill>
              </a:rPr>
              <a:pPr/>
              <a:t>8</a:t>
            </a:fld>
            <a:endParaRPr lang="en-US" altLang="en-US" sz="1400" smtClean="0">
              <a:solidFill>
                <a:schemeClr val="bg1"/>
              </a:solidFill>
            </a:endParaRPr>
          </a:p>
        </p:txBody>
      </p:sp>
      <p:sp>
        <p:nvSpPr>
          <p:cNvPr id="23557"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3558"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49"/>
          <p:cNvSpPr>
            <a:spLocks noChangeArrowheads="1"/>
          </p:cNvSpPr>
          <p:nvPr/>
        </p:nvSpPr>
        <p:spPr bwMode="auto">
          <a:xfrm>
            <a:off x="457200" y="762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ES" altLang="en-US" sz="4000" b="1">
                <a:latin typeface="Helvetica" panose="020B0604020202020204" pitchFamily="34" charset="0"/>
                <a:ea typeface="Helvetica" panose="020B0604020202020204" pitchFamily="34" charset="0"/>
                <a:cs typeface="Helvetica" panose="020B0604020202020204" pitchFamily="34" charset="0"/>
              </a:rPr>
              <a:t>Sobre las calificaciones</a:t>
            </a:r>
            <a:endParaRPr lang="en-US" altLang="en-US" sz="4000" b="1">
              <a:latin typeface="Helvetica" panose="020B0604020202020204" pitchFamily="34" charset="0"/>
              <a:ea typeface="Helvetica" panose="020B0604020202020204" pitchFamily="34" charset="0"/>
              <a:cs typeface="Helvetica" panose="020B0604020202020204" pitchFamily="34" charset="0"/>
            </a:endParaRPr>
          </a:p>
        </p:txBody>
      </p:sp>
      <p:sp>
        <p:nvSpPr>
          <p:cNvPr id="24579" name="Rectangle 50"/>
          <p:cNvSpPr>
            <a:spLocks noChangeArrowheads="1"/>
          </p:cNvSpPr>
          <p:nvPr/>
        </p:nvSpPr>
        <p:spPr bwMode="auto">
          <a:xfrm>
            <a:off x="457200" y="1905000"/>
            <a:ext cx="86868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400">
                <a:latin typeface="Helvetica" panose="020B0604020202020204" pitchFamily="34" charset="0"/>
                <a:ea typeface="Helvetica" panose="020B0604020202020204" pitchFamily="34" charset="0"/>
                <a:cs typeface="Helvetica" panose="020B0604020202020204" pitchFamily="34" charset="0"/>
              </a:rPr>
              <a:t> </a:t>
            </a:r>
            <a:r>
              <a:rPr lang="es-ES" altLang="en-US" sz="2400">
                <a:latin typeface="Helvetica" panose="020B0604020202020204" pitchFamily="34" charset="0"/>
                <a:ea typeface="Helvetica" panose="020B0604020202020204" pitchFamily="34" charset="0"/>
                <a:cs typeface="Helvetica" panose="020B0604020202020204" pitchFamily="34" charset="0"/>
              </a:rPr>
              <a:t>Tener buenas calificaciones es lo ideal, pero las</a:t>
            </a:r>
            <a:br>
              <a:rPr lang="es-ES" altLang="en-US" sz="2400">
                <a:latin typeface="Helvetica" panose="020B0604020202020204" pitchFamily="34" charset="0"/>
                <a:ea typeface="Helvetica" panose="020B0604020202020204" pitchFamily="34" charset="0"/>
                <a:cs typeface="Helvetica" panose="020B0604020202020204" pitchFamily="34" charset="0"/>
              </a:rPr>
            </a:br>
            <a:r>
              <a:rPr lang="es-ES" altLang="en-US" sz="2400">
                <a:latin typeface="Helvetica" panose="020B0604020202020204" pitchFamily="34" charset="0"/>
                <a:ea typeface="Helvetica" panose="020B0604020202020204" pitchFamily="34" charset="0"/>
                <a:cs typeface="Helvetica" panose="020B0604020202020204" pitchFamily="34" charset="0"/>
              </a:rPr>
              <a:t> universidades también aprecian que el estudiante</a:t>
            </a:r>
            <a:br>
              <a:rPr lang="es-ES" altLang="en-US" sz="2400">
                <a:latin typeface="Helvetica" panose="020B0604020202020204" pitchFamily="34" charset="0"/>
                <a:ea typeface="Helvetica" panose="020B0604020202020204" pitchFamily="34" charset="0"/>
                <a:cs typeface="Helvetica" panose="020B0604020202020204" pitchFamily="34" charset="0"/>
              </a:rPr>
            </a:br>
            <a:r>
              <a:rPr lang="es-ES" altLang="en-US" sz="2400">
                <a:latin typeface="Helvetica" panose="020B0604020202020204" pitchFamily="34" charset="0"/>
                <a:ea typeface="Helvetica" panose="020B0604020202020204" pitchFamily="34" charset="0"/>
                <a:cs typeface="Helvetica" panose="020B0604020202020204" pitchFamily="34" charset="0"/>
              </a:rPr>
              <a:t> demuestre que a mejorado académicamente</a:t>
            </a:r>
          </a:p>
          <a:p>
            <a:pPr eaLnBrk="1" hangingPunct="1">
              <a:spcBef>
                <a:spcPct val="20000"/>
              </a:spcBef>
              <a:buFont typeface="Arial" panose="020B0604020202020204" pitchFamily="34" charset="0"/>
              <a:buChar char="•"/>
            </a:pPr>
            <a:endParaRPr lang="es-ES" altLang="en-US" sz="2400">
              <a:latin typeface="Helvetica" panose="020B0604020202020204" pitchFamily="34" charset="0"/>
              <a:ea typeface="Helvetica" panose="020B0604020202020204" pitchFamily="34" charset="0"/>
              <a:cs typeface="Helvetica" panose="020B0604020202020204" pitchFamily="34" charset="0"/>
            </a:endParaRPr>
          </a:p>
          <a:p>
            <a:pPr eaLnBrk="1" hangingPunct="1">
              <a:spcBef>
                <a:spcPct val="20000"/>
              </a:spcBef>
              <a:buFont typeface="Arial" panose="020B0604020202020204" pitchFamily="34" charset="0"/>
              <a:buChar char="•"/>
            </a:pPr>
            <a:r>
              <a:rPr lang="es-ES" altLang="en-US" sz="2400">
                <a:latin typeface="Helvetica" panose="020B0604020202020204" pitchFamily="34" charset="0"/>
                <a:ea typeface="Helvetica" panose="020B0604020202020204" pitchFamily="34" charset="0"/>
                <a:cs typeface="Helvetica" panose="020B0604020202020204" pitchFamily="34" charset="0"/>
              </a:rPr>
              <a:t> Las universidades se fijan más allá de las</a:t>
            </a:r>
            <a:br>
              <a:rPr lang="es-ES" altLang="en-US" sz="2400">
                <a:latin typeface="Helvetica" panose="020B0604020202020204" pitchFamily="34" charset="0"/>
                <a:ea typeface="Helvetica" panose="020B0604020202020204" pitchFamily="34" charset="0"/>
                <a:cs typeface="Helvetica" panose="020B0604020202020204" pitchFamily="34" charset="0"/>
              </a:rPr>
            </a:br>
            <a:r>
              <a:rPr lang="es-ES" altLang="en-US" sz="2400">
                <a:latin typeface="Helvetica" panose="020B0604020202020204" pitchFamily="34" charset="0"/>
                <a:ea typeface="Helvetica" panose="020B0604020202020204" pitchFamily="34" charset="0"/>
                <a:cs typeface="Helvetica" panose="020B0604020202020204" pitchFamily="34" charset="0"/>
              </a:rPr>
              <a:t> calificaciones de los cursos que ha tomado el</a:t>
            </a:r>
            <a:br>
              <a:rPr lang="es-ES" altLang="en-US" sz="2400">
                <a:latin typeface="Helvetica" panose="020B0604020202020204" pitchFamily="34" charset="0"/>
                <a:ea typeface="Helvetica" panose="020B0604020202020204" pitchFamily="34" charset="0"/>
                <a:cs typeface="Helvetica" panose="020B0604020202020204" pitchFamily="34" charset="0"/>
              </a:rPr>
            </a:br>
            <a:r>
              <a:rPr lang="es-ES" altLang="en-US" sz="2400">
                <a:latin typeface="Helvetica" panose="020B0604020202020204" pitchFamily="34" charset="0"/>
                <a:ea typeface="Helvetica" panose="020B0604020202020204" pitchFamily="34" charset="0"/>
                <a:cs typeface="Helvetica" panose="020B0604020202020204" pitchFamily="34" charset="0"/>
              </a:rPr>
              <a:t> estudiante y esperan ver que el estudiante haya</a:t>
            </a:r>
            <a:br>
              <a:rPr lang="es-ES" altLang="en-US" sz="2400">
                <a:latin typeface="Helvetica" panose="020B0604020202020204" pitchFamily="34" charset="0"/>
                <a:ea typeface="Helvetica" panose="020B0604020202020204" pitchFamily="34" charset="0"/>
                <a:cs typeface="Helvetica" panose="020B0604020202020204" pitchFamily="34" charset="0"/>
              </a:rPr>
            </a:br>
            <a:r>
              <a:rPr lang="es-ES" altLang="en-US" sz="2400">
                <a:latin typeface="Helvetica" panose="020B0604020202020204" pitchFamily="34" charset="0"/>
                <a:ea typeface="Helvetica" panose="020B0604020202020204" pitchFamily="34" charset="0"/>
                <a:cs typeface="Helvetica" panose="020B0604020202020204" pitchFamily="34" charset="0"/>
              </a:rPr>
              <a:t> tomado cursos de gran dificultad</a:t>
            </a:r>
            <a:endParaRPr lang="en-US" altLang="en-US" sz="2400">
              <a:latin typeface="Helvetica" panose="020B0604020202020204" pitchFamily="34" charset="0"/>
              <a:ea typeface="Helvetica" panose="020B0604020202020204" pitchFamily="34" charset="0"/>
              <a:cs typeface="Helvetica" panose="020B0604020202020204" pitchFamily="34" charset="0"/>
            </a:endParaRPr>
          </a:p>
        </p:txBody>
      </p:sp>
      <p:sp>
        <p:nvSpPr>
          <p:cNvPr id="24580" name="Slide Number Placeholder 9"/>
          <p:cNvSpPr>
            <a:spLocks noGrp="1"/>
          </p:cNvSpPr>
          <p:nvPr>
            <p:ph type="sldNum" sz="quarter" idx="12"/>
          </p:nvPr>
        </p:nvSpPr>
        <p:spPr bwMode="auto">
          <a:xfrm>
            <a:off x="7061200" y="6477000"/>
            <a:ext cx="21336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8969608-7B5F-4F2F-89E2-D082D196CFD9}" type="slidenum">
              <a:rPr lang="en-US" altLang="en-US" sz="1400" smtClean="0">
                <a:solidFill>
                  <a:schemeClr val="bg1"/>
                </a:solidFill>
              </a:rPr>
              <a:pPr/>
              <a:t>9</a:t>
            </a:fld>
            <a:endParaRPr lang="en-US" altLang="en-US" sz="1400" smtClean="0">
              <a:solidFill>
                <a:schemeClr val="bg1"/>
              </a:solidFill>
            </a:endParaRPr>
          </a:p>
        </p:txBody>
      </p:sp>
      <p:sp>
        <p:nvSpPr>
          <p:cNvPr id="24581" name="Subtitle 2"/>
          <p:cNvSpPr txBox="1">
            <a:spLocks/>
          </p:cNvSpPr>
          <p:nvPr/>
        </p:nvSpPr>
        <p:spPr bwMode="auto">
          <a:xfrm>
            <a:off x="0" y="6070600"/>
            <a:ext cx="9144000" cy="788988"/>
          </a:xfrm>
          <a:prstGeom prst="rect">
            <a:avLst/>
          </a:prstGeom>
          <a:solidFill>
            <a:srgbClr val="E719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en-US" sz="1800">
                <a:solidFill>
                  <a:schemeClr val="bg1"/>
                </a:solidFill>
                <a:latin typeface="Helvetica Light"/>
                <a:cs typeface="Helvetica Light"/>
              </a:rPr>
              <a:t>   www.cuny.edu/undergraduate</a:t>
            </a:r>
          </a:p>
        </p:txBody>
      </p:sp>
      <p:pic>
        <p:nvPicPr>
          <p:cNvPr id="24582" name="Picture 5" descr="PPT_QC_CUNY_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40475" y="6196013"/>
            <a:ext cx="2540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0" y="0"/>
            <a:ext cx="9144000" cy="241300"/>
          </a:xfrm>
          <a:prstGeom prst="rect">
            <a:avLst/>
          </a:prstGeom>
          <a:solidFill>
            <a:srgbClr val="E71939"/>
          </a:solidFill>
        </p:spPr>
        <p:txBody>
          <a:bodyPr anchor="ctr">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defRPr/>
            </a:pPr>
            <a:r>
              <a:rPr lang="en-US" sz="2000" dirty="0" smtClean="0">
                <a:solidFill>
                  <a:schemeClr val="bg1"/>
                </a:solidFill>
                <a:latin typeface="Helvetica Light"/>
                <a:cs typeface="Helvetica Light"/>
              </a:rPr>
              <a:t> </a:t>
            </a:r>
            <a:endParaRPr lang="en-US" sz="1800" dirty="0">
              <a:solidFill>
                <a:schemeClr val="bg1"/>
              </a:solidFill>
              <a:latin typeface="Helvetica Light"/>
              <a:cs typeface="Helvetica Ligh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435</Words>
  <Application>Microsoft Office PowerPoint</Application>
  <PresentationFormat>On-screen Show (4:3)</PresentationFormat>
  <Paragraphs>125</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ＭＳ Ｐゴシック</vt:lpstr>
      <vt:lpstr>Arial</vt:lpstr>
      <vt:lpstr>Calibri</vt:lpstr>
      <vt:lpstr>Calibri Light</vt:lpstr>
      <vt:lpstr>Franklin Gothic Book</vt:lpstr>
      <vt:lpstr>Helvetica</vt:lpstr>
      <vt:lpstr>Helvetica Light</vt:lpstr>
      <vt:lpstr>Monotype Sorts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jguzman</dc:creator>
  <cp:lastModifiedBy>Darrell DeVoe</cp:lastModifiedBy>
  <cp:revision>44</cp:revision>
  <cp:lastPrinted>2010-11-11T17:52:16Z</cp:lastPrinted>
  <dcterms:created xsi:type="dcterms:W3CDTF">2010-11-11T16:46:28Z</dcterms:created>
  <dcterms:modified xsi:type="dcterms:W3CDTF">2022-03-05T20:04:49Z</dcterms:modified>
</cp:coreProperties>
</file>